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1"/>
  </p:notesMasterIdLst>
  <p:sldIdLst>
    <p:sldId id="1599" r:id="rId3"/>
    <p:sldId id="1181" r:id="rId4"/>
    <p:sldId id="1622" r:id="rId5"/>
    <p:sldId id="1617" r:id="rId6"/>
    <p:sldId id="1461" r:id="rId7"/>
    <p:sldId id="1623" r:id="rId8"/>
    <p:sldId id="1570" r:id="rId9"/>
    <p:sldId id="1571" r:id="rId10"/>
    <p:sldId id="1458" r:id="rId11"/>
    <p:sldId id="1430" r:id="rId12"/>
    <p:sldId id="1457" r:id="rId13"/>
    <p:sldId id="1563" r:id="rId14"/>
    <p:sldId id="1581" r:id="rId15"/>
    <p:sldId id="1619" r:id="rId16"/>
    <p:sldId id="1462" r:id="rId17"/>
    <p:sldId id="1467" r:id="rId18"/>
    <p:sldId id="1470" r:id="rId19"/>
    <p:sldId id="1471" r:id="rId20"/>
    <p:sldId id="1472" r:id="rId21"/>
    <p:sldId id="1579" r:id="rId22"/>
    <p:sldId id="1587" r:id="rId23"/>
    <p:sldId id="1586" r:id="rId24"/>
    <p:sldId id="1564" r:id="rId25"/>
    <p:sldId id="1615" r:id="rId26"/>
    <p:sldId id="1560" r:id="rId27"/>
    <p:sldId id="1568" r:id="rId28"/>
    <p:sldId id="1569" r:id="rId29"/>
    <p:sldId id="1609" r:id="rId30"/>
    <p:sldId id="1610" r:id="rId31"/>
    <p:sldId id="1624" r:id="rId32"/>
    <p:sldId id="1625" r:id="rId33"/>
    <p:sldId id="1620" r:id="rId34"/>
    <p:sldId id="1613" r:id="rId35"/>
    <p:sldId id="1614" r:id="rId36"/>
    <p:sldId id="266" r:id="rId37"/>
    <p:sldId id="1307" r:id="rId38"/>
    <p:sldId id="1618" r:id="rId39"/>
    <p:sldId id="1626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報告" id="{582A2D0B-DC1E-4D1F-8D22-34E1F9FB274D}">
          <p14:sldIdLst>
            <p14:sldId id="1599"/>
          </p14:sldIdLst>
        </p14:section>
        <p14:section name="Introduction" id="{B4E02C52-C8CB-4966-84F1-8357142FAFBA}">
          <p14:sldIdLst>
            <p14:sldId id="1181"/>
            <p14:sldId id="1622"/>
            <p14:sldId id="1617"/>
            <p14:sldId id="1461"/>
            <p14:sldId id="1623"/>
          </p14:sldIdLst>
        </p14:section>
        <p14:section name="literature review" id="{FC4428D8-C648-4E25-8D07-DA7668792A3D}">
          <p14:sldIdLst/>
        </p14:section>
        <p14:section name="Proposed methods" id="{E9D3E818-B96B-4CDA-9A8F-A5941A800772}">
          <p14:sldIdLst>
            <p14:sldId id="1570"/>
            <p14:sldId id="1571"/>
            <p14:sldId id="1458"/>
            <p14:sldId id="1430"/>
            <p14:sldId id="1457"/>
            <p14:sldId id="1563"/>
            <p14:sldId id="1581"/>
            <p14:sldId id="1619"/>
            <p14:sldId id="1462"/>
            <p14:sldId id="1467"/>
            <p14:sldId id="1470"/>
            <p14:sldId id="1471"/>
            <p14:sldId id="1472"/>
            <p14:sldId id="1579"/>
            <p14:sldId id="1587"/>
            <p14:sldId id="1586"/>
            <p14:sldId id="1564"/>
            <p14:sldId id="1615"/>
            <p14:sldId id="1560"/>
            <p14:sldId id="1568"/>
            <p14:sldId id="1569"/>
            <p14:sldId id="1609"/>
            <p14:sldId id="1610"/>
            <p14:sldId id="1624"/>
            <p14:sldId id="1625"/>
            <p14:sldId id="1620"/>
            <p14:sldId id="1613"/>
            <p14:sldId id="1614"/>
          </p14:sldIdLst>
        </p14:section>
        <p14:section name="Conclusion" id="{BC341B57-1357-4DDB-A86E-5E1388FEB9EE}">
          <p14:sldIdLst>
            <p14:sldId id="266"/>
            <p14:sldId id="1307"/>
            <p14:sldId id="1618"/>
            <p14:sldId id="1626"/>
          </p14:sldIdLst>
        </p14:section>
        <p14:section name="預設章節" id="{882E4A04-3A81-4FCA-A80F-30183C0FA50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莊佳臻" initials="莊佳臻" lastIdx="1" clrIdx="0">
    <p:extLst>
      <p:ext uri="{19B8F6BF-5375-455C-9EA6-DF929625EA0E}">
        <p15:presenceInfo xmlns:p15="http://schemas.microsoft.com/office/powerpoint/2012/main" userId="S-1-5-21-904396899-364001871-1597980387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9E9EF"/>
    <a:srgbClr val="0033CC"/>
    <a:srgbClr val="F3952D"/>
    <a:srgbClr val="4D7FBB"/>
    <a:srgbClr val="F0B030"/>
    <a:srgbClr val="66A7BE"/>
    <a:srgbClr val="EE6E6E"/>
    <a:srgbClr val="D8EEC0"/>
    <a:srgbClr val="C6E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85" autoAdjust="0"/>
    <p:restoredTop sz="87705" autoAdjust="0"/>
  </p:normalViewPr>
  <p:slideViewPr>
    <p:cSldViewPr snapToGrid="0">
      <p:cViewPr varScale="1">
        <p:scale>
          <a:sx n="68" d="100"/>
          <a:sy n="68" d="100"/>
        </p:scale>
        <p:origin x="48" y="28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wmf"/><Relationship Id="rId1" Type="http://schemas.openxmlformats.org/officeDocument/2006/relationships/image" Target="../media/image15.emf"/><Relationship Id="rId5" Type="http://schemas.openxmlformats.org/officeDocument/2006/relationships/image" Target="../media/image19.wmf"/><Relationship Id="rId4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10" Type="http://schemas.openxmlformats.org/officeDocument/2006/relationships/image" Target="../media/image38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51.wmf"/><Relationship Id="rId7" Type="http://schemas.openxmlformats.org/officeDocument/2006/relationships/image" Target="../media/image55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Relationship Id="rId9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7A372-0350-482F-9237-0236FF6B591B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BE361-E444-484F-8E3E-BC24E4B774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9613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91841-18F7-4A17-BD66-D6A973BBE61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907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455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601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91841-18F7-4A17-BD66-D6A973BBE61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205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91841-18F7-4A17-BD66-D6A973BBE61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579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91841-18F7-4A17-BD66-D6A973BBE61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408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149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850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093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07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579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447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753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546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413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03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358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666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961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799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3019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516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701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038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2953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2324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8155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8789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9260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2097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978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881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C91841-18F7-4A17-BD66-D6A973BBE619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268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71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91841-18F7-4A17-BD66-D6A973BBE61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320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91841-18F7-4A17-BD66-D6A973BBE61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3437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0027BB-AB5E-D74D-9EC3-888454215273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990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FDE6C8-32E4-4242-846A-5AD4BA658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10A120A-D047-4A0E-833F-2C9791DC5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F6383E-AB65-4942-9A10-7351F4009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36F5-42B7-4AF4-ADD7-4E4D0F833630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3E58C9-9C0F-4930-A17A-F2CF96308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CC4E8C-A26C-43F1-99B0-474D1AF59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52A4C-A540-4DDF-BD9D-FE44E52C5E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163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067F01-932F-4B30-AAD2-BA2A59424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53D842E-5F99-45CD-AA16-816EB1136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11ED938-DAAB-42D5-9324-37E82C6C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36F5-42B7-4AF4-ADD7-4E4D0F833630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B40C17-E9F4-48E8-B73A-D4640446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97698A-6021-457F-B804-E456B411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52A4C-A540-4DDF-BD9D-FE44E52C5E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850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197EAB7-B05B-48C6-9687-0561DF41F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60E170E-8DDE-4315-B3AA-7B48F17E9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D56E6B-8942-4475-94F6-7BD8DFDC6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36F5-42B7-4AF4-ADD7-4E4D0F833630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CF317A-F79F-4FA6-8210-2187EDE62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F91AD5-94AA-4088-A1BC-E66DEFA8A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52A4C-A540-4DDF-BD9D-FE44E52C5E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87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F7A91D-6F92-4FE3-B74D-055735770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B436FD-1DAF-4694-9D46-1A90EF76E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AC2DA1-E314-40DF-967A-61CF0451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C0ED-02F3-4276-B175-60287DB14DD6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401B55-673D-44C2-8F7E-E075E7C06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F588B5-C143-42A7-B4F3-AEA15575D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EC13C-19A9-483A-93B1-771367388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431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9F1A74-4113-4CCC-BC11-9D16127B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DDD1F5-3696-4C1C-8A52-24EAF2983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516AC0-A027-4F32-8ED0-4EADB75A4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C0ED-02F3-4276-B175-60287DB14DD6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4B5851-AA84-44FC-8C24-A1CB516F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225AB6-663D-4CD6-84EE-1AFF7AB36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EC13C-19A9-483A-93B1-771367388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349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085029-BA18-4014-B20F-3B907B7E7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3158C7-C8D7-4447-ACD6-EA3A2012A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5A740C-8510-45D0-BAC6-9E27F749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C0ED-02F3-4276-B175-60287DB14DD6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261F9D-A922-49CA-B1C9-D01851E8F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EB543E-B2C6-48C1-B3BF-111B4E59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EC13C-19A9-483A-93B1-771367388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364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675BA-D9FD-4537-A991-8168C21B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805EAA-FC0A-43FE-AF4D-8B5CC9755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E22205A-E3F0-4FB8-8EAF-E97787D90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60535B-B666-4C8D-9077-5161C917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C0ED-02F3-4276-B175-60287DB14DD6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2AEA97-0429-4F66-B4FD-E75889DB0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4CECAE-A29A-4A5A-85B7-BF95E6C68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EC13C-19A9-483A-93B1-771367388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71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36EC31-EE8E-4C1A-B516-95156E7C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4DB65B8-4557-4179-BA7F-0523C1D38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62B9066-5B53-4FB7-AF2B-3979443CF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32E3E8F-BDDB-4AD0-980A-74F5893A62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F25F4F0-206A-4D42-894C-9C616D02E9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8759419-B2E1-46F6-8088-7FE97189E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C0ED-02F3-4276-B175-60287DB14DD6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D85856B-3DB4-45E8-8376-209EAFC4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1B9CCFC-1314-459B-AE87-71CEEBAB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EC13C-19A9-483A-93B1-771367388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823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BADA43-5CF5-4842-AD28-C652A14A4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B17CAEB-676A-4F50-B6D2-82E657017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C0ED-02F3-4276-B175-60287DB14DD6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9EB29BD-7AA4-44CE-B4BC-CEDAA9B0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AE91F5-F2B2-4779-8603-C0BE4BB74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EC13C-19A9-483A-93B1-771367388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779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8C3C3A0-2DDF-441C-8DB6-9217220DC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C0ED-02F3-4276-B175-60287DB14DD6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63037CE-3BAB-4C92-993F-0102EFF08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1FB886-F709-458A-8493-CE212FAB2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EC13C-19A9-483A-93B1-771367388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5977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D8E1FA-29E9-4690-9958-A54149EBF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4D8636-44B6-44C1-9970-03B3D726E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30F5F5E-DC7E-4AC2-9DCE-3F7021921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0D5228A-BCC9-4F78-9A8E-66E1030D1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C0ED-02F3-4276-B175-60287DB14DD6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421D2E9-46FF-471A-88BB-A1165A7D0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D06FB6D-0DA0-45F5-B744-A04F42F5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EC13C-19A9-483A-93B1-771367388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92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BAF171-B810-424E-95A8-1712BC1F5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621078-0CBF-46BF-8B94-50AF8CA53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347CD5-32DD-4F53-BA8C-48D47FA3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36F5-42B7-4AF4-ADD7-4E4D0F833630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DAA938-19E8-4B5F-94EF-181779667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67D4DC-D8FC-4CDF-BA3A-3B571BCE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52A4C-A540-4DDF-BD9D-FE44E52C5E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5947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DFF9F-FA0D-4BFB-8B9A-7BAEE934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264D790-9289-421A-80D9-F8F1AC5336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E3683C4-71B0-49F4-B504-352B26E20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33D8BD0-55B5-4853-9708-6CDC158E1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C0ED-02F3-4276-B175-60287DB14DD6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622EB52-1BF4-42BE-AFF5-B5E283077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3D25C2B-F8DB-40D1-AB7A-120858D7C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EC13C-19A9-483A-93B1-771367388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997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461AC9-7421-4880-8212-1FA1ED678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36760DF-2EC3-4F3B-9D43-CB86D2496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41B351-8E13-43D9-A86C-B1057BA85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C0ED-02F3-4276-B175-60287DB14DD6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D8406D-9182-4A08-9D4F-E9306B7FD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F62938-A58F-4B22-AC9A-454A6C5D3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EC13C-19A9-483A-93B1-771367388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4391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53ADD08-080F-4D4C-A076-26DF68B8EE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8E3794C-A6C4-467B-9396-791DEEFCB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5817B3-21BA-413F-A1D3-B1050FB59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BC0ED-02F3-4276-B175-60287DB14DD6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1813B9-1A76-4176-BE74-F115739B4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5769AA3-8EA3-4B69-8CEE-38C4F5CC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EC13C-19A9-483A-93B1-771367388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5706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A8AFF-F688-43D7-8F8E-CD8E790824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1" y="2300141"/>
            <a:ext cx="10515600" cy="2262335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TW"/>
              <a:t>Tap Into The Possibilities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41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110F4E-3DE1-4642-AAB3-1463A362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4896677-7E67-4656-ABB2-7DE8F56B1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89CF11-9D39-4EFE-8E41-80E799275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36F5-42B7-4AF4-ADD7-4E4D0F833630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AF23C5-FB38-4CDE-B4DB-C81D8832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BC13D1-E1AF-416F-843E-4B0FABA0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52A4C-A540-4DDF-BD9D-FE44E52C5E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796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92A7E8-E32E-484E-B1C9-37730E8D9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3A8601-0F6C-4AE9-B02E-B5E98CCA1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B65554-8846-4AF3-B682-487276F70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3911CCF-E721-4EAB-A21C-6B91E4A4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36F5-42B7-4AF4-ADD7-4E4D0F833630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376E67-99F3-4882-BBB7-836E6394F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EC08B4-98AC-42AF-ABCD-0C7ED0D9C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52A4C-A540-4DDF-BD9D-FE44E52C5E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507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2EC5E-A287-4D28-AAD9-63CC88D09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6F1BD79-72EB-437C-9A33-5BA185C83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6805DC2-246F-410F-A202-4ECD543D5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878884F-63C3-409C-A9F9-5996D566FB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A48295-3A97-4E88-8284-8159DB5BB9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758FE40-B22C-4427-B24B-3066BBFAD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36F5-42B7-4AF4-ADD7-4E4D0F833630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7AC6FD7-CBD5-44FA-A3A4-68E6574F2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2B5A659-AFCF-4824-9E3E-C97C7E56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52A4C-A540-4DDF-BD9D-FE44E52C5E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779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399C9-9863-4A80-8D55-6AD74CAA3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E00D48C-0D97-43CF-936E-12E804AF5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36F5-42B7-4AF4-ADD7-4E4D0F833630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4434783-F556-4BF9-9976-96DD480E2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DD7890B-A3E0-4707-BA17-9390B37CD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52A4C-A540-4DDF-BD9D-FE44E52C5E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64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2C25F4F-FFBA-4D14-B924-D780083DA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36F5-42B7-4AF4-ADD7-4E4D0F833630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F15A7E1-87EF-4F04-BB26-462D75B0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6E6189-B315-438F-984C-FE39AFC73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52A4C-A540-4DDF-BD9D-FE44E52C5E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907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C21D5-466E-40A1-9041-1A0126E10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E3B7E4-2F8A-458D-AC9F-EDD1C2800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7D5C994-E593-438D-84A9-5ECADD520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B3285D-DB23-47D6-A08A-6FDA8F187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36F5-42B7-4AF4-ADD7-4E4D0F833630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FC6D2AE-BED7-45E8-8B12-55A49F73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10E07E5-5838-44AC-9602-54477578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52A4C-A540-4DDF-BD9D-FE44E52C5E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318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A63D2D-FBF5-4D92-9B78-65478F44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5648239-2CD6-4DB9-9FF6-EA276E3735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1ABC4C3-1F5C-4157-9834-F24FEA926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85AED6D-190F-498E-AEF1-F20244CA3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536F5-42B7-4AF4-ADD7-4E4D0F833630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03394A-6B46-4FA1-B1E7-70811AA00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0964E7-7575-44BA-B59E-63301D1D2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52A4C-A540-4DDF-BD9D-FE44E52C5E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61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08FE1AD-7C5E-4D6D-981C-158E1A7A5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631733-666D-47E0-87C2-FFB2E0581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AF00DE-7E53-48E0-ACDB-A5683E61F1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536F5-42B7-4AF4-ADD7-4E4D0F833630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8AB6AE2-2D8F-4C28-901B-9AD1DE09D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E37EAF-A857-42DB-88CA-6BFB07849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52A4C-A540-4DDF-BD9D-FE44E52C5E2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76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60496B2-9E05-409B-A2BD-FB62DE954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D693308-CC64-460D-B2F5-772C9B48B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0C56AA-05B8-443E-8980-AA0F79C84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BC0ED-02F3-4276-B175-60287DB14DD6}" type="datetimeFigureOut">
              <a:rPr lang="zh-TW" altLang="en-US" smtClean="0"/>
              <a:t>2023/8/29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4E4F89-DDDC-4234-959F-F2D00FADF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F773D2-4479-42AF-8620-C2F1FE8E5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EC13C-19A9-483A-93B1-7713673885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281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oleObject" Target="../embeddings/oleObject6.bin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4.bin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9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emf"/><Relationship Id="rId11" Type="http://schemas.openxmlformats.org/officeDocument/2006/relationships/image" Target="../media/image20.png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17.e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image" Target="../media/image24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9.bin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emf"/><Relationship Id="rId11" Type="http://schemas.openxmlformats.org/officeDocument/2006/relationships/image" Target="../media/image26.png"/><Relationship Id="rId5" Type="http://schemas.openxmlformats.org/officeDocument/2006/relationships/oleObject" Target="../embeddings/oleObject8.bin"/><Relationship Id="rId15" Type="http://schemas.openxmlformats.org/officeDocument/2006/relationships/image" Target="../media/image28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0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35.emf"/><Relationship Id="rId26" Type="http://schemas.openxmlformats.org/officeDocument/2006/relationships/image" Target="../media/image40.png"/><Relationship Id="rId3" Type="http://schemas.openxmlformats.org/officeDocument/2006/relationships/notesSlide" Target="../notesSlides/notesSlide12.xml"/><Relationship Id="rId21" Type="http://schemas.openxmlformats.org/officeDocument/2006/relationships/oleObject" Target="../embeddings/oleObject19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32.emf"/><Relationship Id="rId17" Type="http://schemas.openxmlformats.org/officeDocument/2006/relationships/oleObject" Target="../embeddings/oleObject17.bin"/><Relationship Id="rId25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4.emf"/><Relationship Id="rId20" Type="http://schemas.openxmlformats.org/officeDocument/2006/relationships/image" Target="../media/image36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emf"/><Relationship Id="rId11" Type="http://schemas.openxmlformats.org/officeDocument/2006/relationships/oleObject" Target="../embeddings/oleObject14.bin"/><Relationship Id="rId24" Type="http://schemas.openxmlformats.org/officeDocument/2006/relationships/image" Target="../media/image38.emf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23" Type="http://schemas.openxmlformats.org/officeDocument/2006/relationships/oleObject" Target="../embeddings/oleObject20.bin"/><Relationship Id="rId10" Type="http://schemas.openxmlformats.org/officeDocument/2006/relationships/image" Target="../media/image31.emf"/><Relationship Id="rId19" Type="http://schemas.openxmlformats.org/officeDocument/2006/relationships/oleObject" Target="../embeddings/oleObject18.bin"/><Relationship Id="rId4" Type="http://schemas.openxmlformats.org/officeDocument/2006/relationships/image" Target="../media/image4.png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33.emf"/><Relationship Id="rId22" Type="http://schemas.openxmlformats.org/officeDocument/2006/relationships/image" Target="../media/image37.emf"/><Relationship Id="rId27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24.bin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6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48.png"/><Relationship Id="rId11" Type="http://schemas.openxmlformats.org/officeDocument/2006/relationships/oleObject" Target="../embeddings/oleObject23.bin"/><Relationship Id="rId5" Type="http://schemas.openxmlformats.org/officeDocument/2006/relationships/image" Target="../media/image47.png"/><Relationship Id="rId15" Type="http://schemas.openxmlformats.org/officeDocument/2006/relationships/oleObject" Target="../embeddings/oleObject25.bin"/><Relationship Id="rId10" Type="http://schemas.openxmlformats.org/officeDocument/2006/relationships/image" Target="../media/image43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45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oleObject" Target="../embeddings/oleObject30.bin"/><Relationship Id="rId18" Type="http://schemas.openxmlformats.org/officeDocument/2006/relationships/image" Target="../media/image55.wmf"/><Relationship Id="rId3" Type="http://schemas.openxmlformats.org/officeDocument/2006/relationships/notesSlide" Target="../notesSlides/notesSlide14.xml"/><Relationship Id="rId21" Type="http://schemas.openxmlformats.org/officeDocument/2006/relationships/oleObject" Target="../embeddings/oleObject34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52.wmf"/><Relationship Id="rId17" Type="http://schemas.openxmlformats.org/officeDocument/2006/relationships/oleObject" Target="../embeddings/oleObject32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54.wmf"/><Relationship Id="rId20" Type="http://schemas.openxmlformats.org/officeDocument/2006/relationships/image" Target="../media/image56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51.wmf"/><Relationship Id="rId19" Type="http://schemas.openxmlformats.org/officeDocument/2006/relationships/oleObject" Target="../embeddings/oleObject33.bin"/><Relationship Id="rId4" Type="http://schemas.openxmlformats.org/officeDocument/2006/relationships/image" Target="../media/image4.png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53.wmf"/><Relationship Id="rId22" Type="http://schemas.openxmlformats.org/officeDocument/2006/relationships/image" Target="../media/image57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4.png"/><Relationship Id="rId4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4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vmlDrawing" Target="../drawings/vmlDrawing7.vml"/><Relationship Id="rId6" Type="http://schemas.openxmlformats.org/officeDocument/2006/relationships/image" Target="../media/image81.wmf"/><Relationship Id="rId11" Type="http://schemas.openxmlformats.org/officeDocument/2006/relationships/image" Target="../media/image84.png"/><Relationship Id="rId5" Type="http://schemas.openxmlformats.org/officeDocument/2006/relationships/oleObject" Target="../embeddings/oleObject35.bin"/><Relationship Id="rId15" Type="http://schemas.openxmlformats.org/officeDocument/2006/relationships/image" Target="../media/image88.png"/><Relationship Id="rId10" Type="http://schemas.openxmlformats.org/officeDocument/2006/relationships/image" Target="../media/image83.wmf"/><Relationship Id="rId19" Type="http://schemas.openxmlformats.org/officeDocument/2006/relationships/image" Target="../media/image92.png"/><Relationship Id="rId4" Type="http://schemas.openxmlformats.org/officeDocument/2006/relationships/image" Target="../media/image4.png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4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4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2.png"/><Relationship Id="rId4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標題 2">
            <a:extLst>
              <a:ext uri="{FF2B5EF4-FFF2-40B4-BE49-F238E27FC236}">
                <a16:creationId xmlns:a16="http://schemas.microsoft.com/office/drawing/2014/main" id="{BCFDFC74-69FC-4A8E-A88A-872DDD236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5138" y="4961424"/>
            <a:ext cx="4661724" cy="1529257"/>
          </a:xfrm>
        </p:spPr>
        <p:txBody>
          <a:bodyPr>
            <a:normAutofit/>
          </a:bodyPr>
          <a:lstStyle/>
          <a:p>
            <a:r>
              <a:rPr kumimoji="1"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人工智慧與決策分析研究室 </a:t>
            </a:r>
            <a:r>
              <a:rPr kumimoji="1"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(AIDA)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kumimoji="1"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Georgia" charset="0"/>
              </a:rPr>
              <a:t> </a:t>
            </a:r>
            <a:endParaRPr kumimoji="1"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Georgia" charset="0"/>
            </a:endParaRPr>
          </a:p>
          <a:p>
            <a:r>
              <a:rPr kumimoji="1"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Georgia" charset="0"/>
              </a:rPr>
              <a:t>許嘉裕、莊佳臻</a:t>
            </a:r>
            <a:endParaRPr kumimoji="1"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Georgia" charset="0"/>
            </a:endParaRPr>
          </a:p>
          <a:p>
            <a:r>
              <a:rPr kumimoji="1"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Georgia" charset="0"/>
              </a:rPr>
              <a:t>日期 </a:t>
            </a:r>
            <a:r>
              <a:rPr kumimoji="1"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Georgia" charset="0"/>
              </a:rPr>
              <a:t>:</a:t>
            </a:r>
            <a:r>
              <a:rPr kumimoji="1"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Georgia" charset="0"/>
              </a:rPr>
              <a:t> </a:t>
            </a:r>
            <a:r>
              <a:rPr kumimoji="1"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Georgia" charset="0"/>
              </a:rPr>
              <a:t>2023/08/29</a:t>
            </a:r>
            <a:endParaRPr kumimoji="1"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Georgia" charset="0"/>
            </a:endParaRPr>
          </a:p>
        </p:txBody>
      </p:sp>
      <p:cxnSp>
        <p:nvCxnSpPr>
          <p:cNvPr id="18" name="直接连接符 26">
            <a:extLst>
              <a:ext uri="{FF2B5EF4-FFF2-40B4-BE49-F238E27FC236}">
                <a16:creationId xmlns:a16="http://schemas.microsoft.com/office/drawing/2014/main" id="{96A7AC12-B7AA-47D4-9FF3-28F1C454B3AB}"/>
              </a:ext>
            </a:extLst>
          </p:cNvPr>
          <p:cNvCxnSpPr>
            <a:cxnSpLocks/>
          </p:cNvCxnSpPr>
          <p:nvPr/>
        </p:nvCxnSpPr>
        <p:spPr>
          <a:xfrm flipH="1">
            <a:off x="3628744" y="4570887"/>
            <a:ext cx="49792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AU Optronics Latest Panel Development Plans – July 2021 - TFTCentral">
            <a:extLst>
              <a:ext uri="{FF2B5EF4-FFF2-40B4-BE49-F238E27FC236}">
                <a16:creationId xmlns:a16="http://schemas.microsoft.com/office/drawing/2014/main" id="{D3833BB0-A7CC-4527-B4E6-DEA2DAEE7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608"/>
          <a:stretch/>
        </p:blipFill>
        <p:spPr bwMode="auto">
          <a:xfrm>
            <a:off x="6829579" y="1587706"/>
            <a:ext cx="2413240" cy="8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A2A39AE-1B40-4CEC-9648-2C8033C54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784" y="986467"/>
            <a:ext cx="1749551" cy="180998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6DB1E44C-41A8-452C-AF64-F63F52905D5E}"/>
              </a:ext>
            </a:extLst>
          </p:cNvPr>
          <p:cNvSpPr txBox="1">
            <a:spLocks/>
          </p:cNvSpPr>
          <p:nvPr/>
        </p:nvSpPr>
        <p:spPr>
          <a:xfrm>
            <a:off x="969627" y="2892971"/>
            <a:ext cx="10252745" cy="15292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1" lang="zh-TW" altLang="en-US" sz="4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eorgia" charset="0"/>
              </a:rPr>
              <a:t>設備異常偵測模型於時間序列資料之研究</a:t>
            </a:r>
            <a:endParaRPr kumimoji="1" lang="en-US" altLang="zh-TW" sz="4400" b="1" dirty="0">
              <a:solidFill>
                <a:prstClr val="black">
                  <a:lumMod val="85000"/>
                  <a:lumOff val="1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Georgia" charset="0"/>
            </a:endParaRPr>
          </a:p>
          <a:p>
            <a:pPr lvl="0">
              <a:defRPr/>
            </a:pPr>
            <a:r>
              <a:rPr kumimoji="1" lang="en-US" altLang="zh-TW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eorgia" charset="0"/>
              </a:rPr>
              <a:t>Constructing Anomaly Detection Model for </a:t>
            </a:r>
          </a:p>
          <a:p>
            <a:pPr lvl="0">
              <a:defRPr/>
            </a:pPr>
            <a:r>
              <a:rPr kumimoji="1" lang="en-US" altLang="zh-TW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Georgia" charset="0"/>
              </a:rPr>
              <a:t>Time Series Data and Empirical Study</a:t>
            </a:r>
          </a:p>
        </p:txBody>
      </p:sp>
    </p:spTree>
    <p:extLst>
      <p:ext uri="{BB962C8B-B14F-4D97-AF65-F5344CB8AC3E}">
        <p14:creationId xmlns:p14="http://schemas.microsoft.com/office/powerpoint/2010/main" val="1426440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99A9712C-C7B6-44C0-B322-617806C05D98}"/>
              </a:ext>
            </a:extLst>
          </p:cNvPr>
          <p:cNvSpPr/>
          <p:nvPr/>
        </p:nvSpPr>
        <p:spPr>
          <a:xfrm>
            <a:off x="7260461" y="5304869"/>
            <a:ext cx="4815712" cy="1221908"/>
          </a:xfrm>
          <a:prstGeom prst="rect">
            <a:avLst/>
          </a:prstGeom>
          <a:solidFill>
            <a:srgbClr val="4D7FBB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BFD8DC4-7429-4D49-B83C-B6B6A3E501CB}"/>
              </a:ext>
            </a:extLst>
          </p:cNvPr>
          <p:cNvSpPr/>
          <p:nvPr/>
        </p:nvSpPr>
        <p:spPr>
          <a:xfrm>
            <a:off x="7260461" y="1266765"/>
            <a:ext cx="4815712" cy="3889154"/>
          </a:xfrm>
          <a:prstGeom prst="rect">
            <a:avLst/>
          </a:prstGeom>
          <a:solidFill>
            <a:srgbClr val="FF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778351" y="498232"/>
            <a:ext cx="5437024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kumimoji="1" lang="en-US" altLang="zh-TW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</a:rPr>
              <a:t>Anomaly Detection - DAGMM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graphicFrame>
        <p:nvGraphicFramePr>
          <p:cNvPr id="2" name="物件 1">
            <a:extLst>
              <a:ext uri="{FF2B5EF4-FFF2-40B4-BE49-F238E27FC236}">
                <a16:creationId xmlns:a16="http://schemas.microsoft.com/office/drawing/2014/main" id="{34FE6D04-60BD-45B8-94B6-2D5ADCF6C4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1131525"/>
              </p:ext>
            </p:extLst>
          </p:nvPr>
        </p:nvGraphicFramePr>
        <p:xfrm>
          <a:off x="1540431" y="1564024"/>
          <a:ext cx="4436193" cy="605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24" name="Equation" r:id="rId5" imgW="3782802" imgH="515179" progId="Equation.DSMT4">
                  <p:embed/>
                </p:oleObj>
              </mc:Choice>
              <mc:Fallback>
                <p:oleObj name="Equation" r:id="rId5" imgW="3782802" imgH="515179" progId="Equation.DSMT4">
                  <p:embed/>
                  <p:pic>
                    <p:nvPicPr>
                      <p:cNvPr id="2" name="物件 1">
                        <a:extLst>
                          <a:ext uri="{FF2B5EF4-FFF2-40B4-BE49-F238E27FC236}">
                            <a16:creationId xmlns:a16="http://schemas.microsoft.com/office/drawing/2014/main" id="{34FE6D04-60BD-45B8-94B6-2D5ADCF6C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0431" y="1564024"/>
                        <a:ext cx="4436193" cy="605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文字方塊 42">
            <a:extLst>
              <a:ext uri="{FF2B5EF4-FFF2-40B4-BE49-F238E27FC236}">
                <a16:creationId xmlns:a16="http://schemas.microsoft.com/office/drawing/2014/main" id="{ED47ACB1-BA8B-4277-A34D-8E48AF840382}"/>
              </a:ext>
            </a:extLst>
          </p:cNvPr>
          <p:cNvSpPr txBox="1"/>
          <p:nvPr/>
        </p:nvSpPr>
        <p:spPr>
          <a:xfrm>
            <a:off x="7260461" y="1266765"/>
            <a:ext cx="500349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Calibri" panose="020F0502020204030204" pitchFamily="34" charset="0"/>
                <a:ea typeface="微軟正黑體" panose="020B0604030504040204" pitchFamily="34" charset="-120"/>
              </a:rPr>
              <a:t>Compression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Dimensionality reduction and low-dimensional feature space construction.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</a:rPr>
              <a:t>Output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sequence similarity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and latent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space feature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      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.</a:t>
            </a:r>
            <a:endParaRPr lang="zh-TW" altLang="en-US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93EE971-742B-45FC-9303-B9765D1480AF}"/>
              </a:ext>
            </a:extLst>
          </p:cNvPr>
          <p:cNvSpPr txBox="1"/>
          <p:nvPr/>
        </p:nvSpPr>
        <p:spPr>
          <a:xfrm>
            <a:off x="7341552" y="5254055"/>
            <a:ext cx="467562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Calibri" panose="020F0502020204030204" pitchFamily="34" charset="0"/>
                <a:ea typeface="微軟正黑體" panose="020B0604030504040204" pitchFamily="34" charset="-120"/>
              </a:rPr>
              <a:t>Estimation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Density estimation via reconstruction error and low-dimensional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Calibri" panose="020F0502020204030204" pitchFamily="34" charset="0"/>
                <a:ea typeface="微軟正黑體" panose="020B0604030504040204" pitchFamily="34" charset="-120"/>
              </a:rPr>
              <a:t>Output</a:t>
            </a:r>
            <a:r>
              <a:rPr lang="zh-TW" altLang="en-US" dirty="0">
                <a:latin typeface="Calibri" panose="020F0502020204030204" pitchFamily="34" charset="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Mixed composition     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45" name="物件 44">
            <a:extLst>
              <a:ext uri="{FF2B5EF4-FFF2-40B4-BE49-F238E27FC236}">
                <a16:creationId xmlns:a16="http://schemas.microsoft.com/office/drawing/2014/main" id="{7777903A-E336-45EE-99DD-225B4E6CCA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298160"/>
              </p:ext>
            </p:extLst>
          </p:nvPr>
        </p:nvGraphicFramePr>
        <p:xfrm>
          <a:off x="8347968" y="2365345"/>
          <a:ext cx="317071" cy="439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25" name="Equation" r:id="rId7" imgW="164880" imgH="228600" progId="Equation.DSMT4">
                  <p:embed/>
                </p:oleObj>
              </mc:Choice>
              <mc:Fallback>
                <p:oleObj name="Equation" r:id="rId7" imgW="164880" imgH="228600" progId="Equation.DSMT4">
                  <p:embed/>
                  <p:pic>
                    <p:nvPicPr>
                      <p:cNvPr id="45" name="物件 44">
                        <a:extLst>
                          <a:ext uri="{FF2B5EF4-FFF2-40B4-BE49-F238E27FC236}">
                            <a16:creationId xmlns:a16="http://schemas.microsoft.com/office/drawing/2014/main" id="{7777903A-E336-45EE-99DD-225B4E6CCA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47968" y="2365345"/>
                        <a:ext cx="317071" cy="439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物件 45">
            <a:extLst>
              <a:ext uri="{FF2B5EF4-FFF2-40B4-BE49-F238E27FC236}">
                <a16:creationId xmlns:a16="http://schemas.microsoft.com/office/drawing/2014/main" id="{B3973BBA-89C2-4927-8587-41E5A51EFA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783272"/>
              </p:ext>
            </p:extLst>
          </p:nvPr>
        </p:nvGraphicFramePr>
        <p:xfrm>
          <a:off x="10428660" y="6077728"/>
          <a:ext cx="323453" cy="449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26" name="Equation" r:id="rId9" imgW="298822" imgH="414735" progId="Equation.DSMT4">
                  <p:embed/>
                </p:oleObj>
              </mc:Choice>
              <mc:Fallback>
                <p:oleObj name="Equation" r:id="rId9" imgW="298822" imgH="414735" progId="Equation.DSMT4">
                  <p:embed/>
                  <p:pic>
                    <p:nvPicPr>
                      <p:cNvPr id="46" name="物件 45">
                        <a:extLst>
                          <a:ext uri="{FF2B5EF4-FFF2-40B4-BE49-F238E27FC236}">
                            <a16:creationId xmlns:a16="http://schemas.microsoft.com/office/drawing/2014/main" id="{B3973BBA-89C2-4927-8587-41E5A51EFA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28660" y="6077728"/>
                        <a:ext cx="323453" cy="449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字方塊 51">
            <a:extLst>
              <a:ext uri="{FF2B5EF4-FFF2-40B4-BE49-F238E27FC236}">
                <a16:creationId xmlns:a16="http://schemas.microsoft.com/office/drawing/2014/main" id="{B2B2B4F9-B045-4867-B411-D12A53B72A17}"/>
              </a:ext>
            </a:extLst>
          </p:cNvPr>
          <p:cNvSpPr txBox="1"/>
          <p:nvPr/>
        </p:nvSpPr>
        <p:spPr>
          <a:xfrm>
            <a:off x="515929" y="5716193"/>
            <a:ext cx="6530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prstClr val="black"/>
                </a:solidFill>
                <a:ea typeface="微軟正黑體"/>
              </a:rPr>
              <a:t>DAGMM optimizes </a:t>
            </a:r>
            <a:r>
              <a:rPr lang="en-US" altLang="zh-TW" sz="2000" dirty="0">
                <a:solidFill>
                  <a:srgbClr val="FF0000"/>
                </a:solidFill>
                <a:ea typeface="微軟正黑體"/>
              </a:rPr>
              <a:t>the learning of dimensionality reduction </a:t>
            </a:r>
            <a:r>
              <a:rPr lang="en-US" altLang="zh-TW" sz="2000" dirty="0">
                <a:solidFill>
                  <a:prstClr val="black"/>
                </a:solidFill>
                <a:ea typeface="微軟正黑體"/>
              </a:rPr>
              <a:t>and </a:t>
            </a:r>
            <a:r>
              <a:rPr lang="en-US" altLang="zh-TW" sz="2000" dirty="0">
                <a:solidFill>
                  <a:srgbClr val="FF0000"/>
                </a:solidFill>
                <a:ea typeface="微軟正黑體"/>
              </a:rPr>
              <a:t>density estimation at the same time </a:t>
            </a:r>
            <a:r>
              <a:rPr lang="en-US" altLang="zh-TW" sz="2000" dirty="0">
                <a:solidFill>
                  <a:prstClr val="black"/>
                </a:solidFill>
                <a:ea typeface="微軟正黑體"/>
              </a:rPr>
              <a:t>by joint training.</a:t>
            </a:r>
            <a:endParaRPr lang="zh-TW" altLang="en-US" sz="2000" dirty="0">
              <a:solidFill>
                <a:prstClr val="black"/>
              </a:solidFill>
              <a:ea typeface="微軟正黑體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367248A-4BF3-4272-95ED-38CBF9FDC3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113" y="2361452"/>
            <a:ext cx="6982549" cy="28745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6E1EE04-312A-484B-9723-165D260856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67104" y="497718"/>
            <a:ext cx="1750077" cy="71072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6B175D6-FBEC-4425-B5EC-10AB50707693}"/>
              </a:ext>
            </a:extLst>
          </p:cNvPr>
          <p:cNvSpPr/>
          <p:nvPr/>
        </p:nvSpPr>
        <p:spPr>
          <a:xfrm>
            <a:off x="3373657" y="1126851"/>
            <a:ext cx="1364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sz="1200" dirty="0"/>
              <a:t>( </a:t>
            </a:r>
            <a:r>
              <a:rPr lang="en-US" altLang="zh-TW" sz="1200" dirty="0" err="1"/>
              <a:t>Zong</a:t>
            </a:r>
            <a:r>
              <a:rPr lang="en-US" altLang="zh-TW" sz="1200" dirty="0"/>
              <a:t> et al. 2018)</a:t>
            </a:r>
            <a:endParaRPr lang="zh-TW" altLang="en-US" sz="1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2B2830A-1287-403F-BADE-5CCEE01A4D43}"/>
              </a:ext>
            </a:extLst>
          </p:cNvPr>
          <p:cNvSpPr txBox="1"/>
          <p:nvPr/>
        </p:nvSpPr>
        <p:spPr>
          <a:xfrm>
            <a:off x="7555105" y="2757128"/>
            <a:ext cx="374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ea typeface="微軟正黑體" panose="020B0604030504040204" pitchFamily="34" charset="-120"/>
              </a:rPr>
              <a:t>Where sequence similarities are : </a:t>
            </a:r>
            <a:endParaRPr lang="zh-TW" altLang="en-US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FD5A4B98-6B14-42BB-8B7E-1A1A7CA341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090499"/>
              </p:ext>
            </p:extLst>
          </p:nvPr>
        </p:nvGraphicFramePr>
        <p:xfrm>
          <a:off x="7936690" y="3183064"/>
          <a:ext cx="2923575" cy="725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27" name="Equation" r:id="rId13" imgW="1919501" imgH="477040" progId="Equation.DSMT4">
                  <p:embed/>
                </p:oleObj>
              </mc:Choice>
              <mc:Fallback>
                <p:oleObj name="Equation" r:id="rId13" imgW="1919501" imgH="477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936690" y="3183064"/>
                        <a:ext cx="2923575" cy="725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52FAA959-599C-4197-9DEE-DA531A755F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671479"/>
              </p:ext>
            </p:extLst>
          </p:nvPr>
        </p:nvGraphicFramePr>
        <p:xfrm>
          <a:off x="7936690" y="3835230"/>
          <a:ext cx="3302347" cy="1150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28" name="Equation" r:id="rId15" imgW="2514600" imgH="876240" progId="Equation.DSMT4">
                  <p:embed/>
                </p:oleObj>
              </mc:Choice>
              <mc:Fallback>
                <p:oleObj name="Equation" r:id="rId15" imgW="2514600" imgH="876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936690" y="3835230"/>
                        <a:ext cx="3302347" cy="11508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A6CB3AA4-426D-4B6B-A328-022AB2A8455C}"/>
              </a:ext>
            </a:extLst>
          </p:cNvPr>
          <p:cNvSpPr/>
          <p:nvPr/>
        </p:nvSpPr>
        <p:spPr>
          <a:xfrm>
            <a:off x="134113" y="2360021"/>
            <a:ext cx="4604211" cy="2874591"/>
          </a:xfrm>
          <a:prstGeom prst="rect">
            <a:avLst/>
          </a:prstGeom>
          <a:solidFill>
            <a:srgbClr val="FF00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CF184EB-6FF3-4D57-8391-59A0F391663A}"/>
              </a:ext>
            </a:extLst>
          </p:cNvPr>
          <p:cNvSpPr/>
          <p:nvPr/>
        </p:nvSpPr>
        <p:spPr>
          <a:xfrm>
            <a:off x="4991055" y="3167672"/>
            <a:ext cx="2108499" cy="1747228"/>
          </a:xfrm>
          <a:prstGeom prst="rect">
            <a:avLst/>
          </a:prstGeom>
          <a:solidFill>
            <a:srgbClr val="4D7FB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98BE13EF-F098-4B55-81F2-0F917B184CC4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54" name="五邊形 12">
              <a:extLst>
                <a:ext uri="{FF2B5EF4-FFF2-40B4-BE49-F238E27FC236}">
                  <a16:creationId xmlns:a16="http://schemas.microsoft.com/office/drawing/2014/main" id="{0D505453-6DA0-4126-8A3A-DAC37C0383FE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55" name="五邊形 13">
              <a:extLst>
                <a:ext uri="{FF2B5EF4-FFF2-40B4-BE49-F238E27FC236}">
                  <a16:creationId xmlns:a16="http://schemas.microsoft.com/office/drawing/2014/main" id="{901640D9-0C67-4694-9CAF-5CDC8C1EB616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Proposed method</a:t>
              </a:r>
            </a:p>
          </p:txBody>
        </p:sp>
        <p:sp>
          <p:nvSpPr>
            <p:cNvPr id="56" name="五邊形 14">
              <a:extLst>
                <a:ext uri="{FF2B5EF4-FFF2-40B4-BE49-F238E27FC236}">
                  <a16:creationId xmlns:a16="http://schemas.microsoft.com/office/drawing/2014/main" id="{5A32E423-5DFB-45C5-A27F-FB7944E28477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57" name="五邊形 16">
              <a:extLst>
                <a:ext uri="{FF2B5EF4-FFF2-40B4-BE49-F238E27FC236}">
                  <a16:creationId xmlns:a16="http://schemas.microsoft.com/office/drawing/2014/main" id="{FBC86931-4970-46BD-AAC6-A97C39CB76AB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90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>
            <a:extLst>
              <a:ext uri="{FF2B5EF4-FFF2-40B4-BE49-F238E27FC236}">
                <a16:creationId xmlns:a16="http://schemas.microsoft.com/office/drawing/2014/main" id="{47A3CD10-1A47-4CAB-B985-7D1C59472FDB}"/>
              </a:ext>
            </a:extLst>
          </p:cNvPr>
          <p:cNvSpPr/>
          <p:nvPr/>
        </p:nvSpPr>
        <p:spPr>
          <a:xfrm>
            <a:off x="57785" y="4552521"/>
            <a:ext cx="6420758" cy="2160103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E50B648-F982-4545-BF96-87AF917B1202}"/>
              </a:ext>
            </a:extLst>
          </p:cNvPr>
          <p:cNvSpPr/>
          <p:nvPr/>
        </p:nvSpPr>
        <p:spPr>
          <a:xfrm>
            <a:off x="6510435" y="943896"/>
            <a:ext cx="5555397" cy="5808242"/>
          </a:xfrm>
          <a:prstGeom prst="rect">
            <a:avLst/>
          </a:prstGeom>
          <a:solidFill>
            <a:srgbClr val="5B9BD5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778351" y="498232"/>
            <a:ext cx="5317649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kumimoji="1" lang="en-US" altLang="zh-TW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</a:rPr>
              <a:t>Monitor strategy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91E8AE09-9E7C-46C8-BCDA-DD358489F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163066"/>
              </p:ext>
            </p:extLst>
          </p:nvPr>
        </p:nvGraphicFramePr>
        <p:xfrm>
          <a:off x="9531393" y="2589130"/>
          <a:ext cx="1902154" cy="637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76" name="Equation" r:id="rId5" imgW="1282779" imgH="429444" progId="Equation.DSMT4">
                  <p:embed/>
                </p:oleObj>
              </mc:Choice>
              <mc:Fallback>
                <p:oleObj name="Equation" r:id="rId5" imgW="1282779" imgH="42944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531393" y="2589130"/>
                        <a:ext cx="1902154" cy="637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物件 27">
            <a:extLst>
              <a:ext uri="{FF2B5EF4-FFF2-40B4-BE49-F238E27FC236}">
                <a16:creationId xmlns:a16="http://schemas.microsoft.com/office/drawing/2014/main" id="{21A9DD5D-B028-4B30-AF8E-76EF244127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995366"/>
              </p:ext>
            </p:extLst>
          </p:nvPr>
        </p:nvGraphicFramePr>
        <p:xfrm>
          <a:off x="8802618" y="5510847"/>
          <a:ext cx="3229260" cy="779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77" name="Equation" r:id="rId7" imgW="3047760" imgH="736560" progId="Equation.DSMT4">
                  <p:embed/>
                </p:oleObj>
              </mc:Choice>
              <mc:Fallback>
                <p:oleObj name="Equation" r:id="rId7" imgW="304776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802618" y="5510847"/>
                        <a:ext cx="3229260" cy="779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群組 10">
            <a:extLst>
              <a:ext uri="{FF2B5EF4-FFF2-40B4-BE49-F238E27FC236}">
                <a16:creationId xmlns:a16="http://schemas.microsoft.com/office/drawing/2014/main" id="{0B3CB6C2-D12A-4FFA-A0DF-97449FEB523F}"/>
              </a:ext>
            </a:extLst>
          </p:cNvPr>
          <p:cNvGrpSpPr/>
          <p:nvPr/>
        </p:nvGrpSpPr>
        <p:grpSpPr>
          <a:xfrm>
            <a:off x="37676" y="4725619"/>
            <a:ext cx="2742607" cy="589982"/>
            <a:chOff x="1268954" y="5183731"/>
            <a:chExt cx="2742607" cy="589982"/>
          </a:xfrm>
        </p:grpSpPr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3697189D-C139-462E-9377-221C742B33E8}"/>
                </a:ext>
              </a:extLst>
            </p:cNvPr>
            <p:cNvSpPr txBox="1"/>
            <p:nvPr/>
          </p:nvSpPr>
          <p:spPr>
            <a:xfrm>
              <a:off x="1272499" y="5183731"/>
              <a:ext cx="27390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prstClr val="black"/>
                  </a:solidFill>
                  <a:ea typeface="微軟正黑體"/>
                </a:rPr>
                <a:t>Instantaneous  indicator</a:t>
              </a:r>
              <a:r>
                <a:rPr lang="zh-TW" altLang="en-US" sz="2000" b="1" dirty="0">
                  <a:solidFill>
                    <a:prstClr val="black"/>
                  </a:solidFill>
                  <a:ea typeface="微軟正黑體"/>
                </a:rPr>
                <a:t>：</a:t>
              </a:r>
              <a:endParaRPr lang="en-US" altLang="zh-TW" sz="2000" b="1" dirty="0">
                <a:solidFill>
                  <a:prstClr val="black"/>
                </a:solidFill>
                <a:ea typeface="微軟正黑體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D4F7AC57-CFCD-4BD4-9160-FC75C1D336D8}"/>
                </a:ext>
              </a:extLst>
            </p:cNvPr>
            <p:cNvSpPr txBox="1"/>
            <p:nvPr/>
          </p:nvSpPr>
          <p:spPr>
            <a:xfrm>
              <a:off x="1268954" y="5465936"/>
              <a:ext cx="27390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prstClr val="black"/>
                  </a:solidFill>
                  <a:ea typeface="微軟正黑體"/>
                </a:rPr>
                <a:t>( Time domain features similarity)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8D99CFC-98A6-45C4-B211-AF7A4A6ABA7D}"/>
              </a:ext>
            </a:extLst>
          </p:cNvPr>
          <p:cNvGrpSpPr/>
          <p:nvPr/>
        </p:nvGrpSpPr>
        <p:grpSpPr>
          <a:xfrm>
            <a:off x="6482731" y="3869219"/>
            <a:ext cx="2439287" cy="564456"/>
            <a:chOff x="9611295" y="3766324"/>
            <a:chExt cx="2439287" cy="564456"/>
          </a:xfrm>
        </p:grpSpPr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D0092F45-21BC-4BD3-9BE6-6FC1D0E8EFEF}"/>
                </a:ext>
              </a:extLst>
            </p:cNvPr>
            <p:cNvSpPr txBox="1"/>
            <p:nvPr/>
          </p:nvSpPr>
          <p:spPr>
            <a:xfrm>
              <a:off x="9611295" y="3766324"/>
              <a:ext cx="24392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prstClr val="black"/>
                  </a:solidFill>
                  <a:ea typeface="微軟正黑體"/>
                </a:rPr>
                <a:t>Distribution indicator</a:t>
              </a:r>
              <a:r>
                <a:rPr lang="zh-TW" altLang="en-US" sz="2000" b="1" dirty="0">
                  <a:solidFill>
                    <a:prstClr val="black"/>
                  </a:solidFill>
                  <a:ea typeface="微軟正黑體"/>
                </a:rPr>
                <a:t>：</a:t>
              </a:r>
              <a:endParaRPr lang="en-US" altLang="zh-TW" sz="2000" b="1" dirty="0">
                <a:solidFill>
                  <a:prstClr val="black"/>
                </a:solidFill>
                <a:ea typeface="微軟正黑體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8C485549-C59D-48D4-A06C-926A0EB9A0E1}"/>
                </a:ext>
              </a:extLst>
            </p:cNvPr>
            <p:cNvSpPr txBox="1"/>
            <p:nvPr/>
          </p:nvSpPr>
          <p:spPr>
            <a:xfrm>
              <a:off x="9672552" y="4023003"/>
              <a:ext cx="20631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prstClr val="black"/>
                  </a:solidFill>
                  <a:ea typeface="微軟正黑體"/>
                </a:rPr>
                <a:t>( Estimation network )</a:t>
              </a: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4B043FAD-06CF-49E2-906C-3388275CF97B}"/>
              </a:ext>
            </a:extLst>
          </p:cNvPr>
          <p:cNvGrpSpPr/>
          <p:nvPr/>
        </p:nvGrpSpPr>
        <p:grpSpPr>
          <a:xfrm>
            <a:off x="126168" y="1812438"/>
            <a:ext cx="6291366" cy="2590043"/>
            <a:chOff x="126168" y="1625708"/>
            <a:chExt cx="6744946" cy="277677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9367248A-4BF3-4272-95ED-38CBF9FDC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6168" y="1625708"/>
              <a:ext cx="6744946" cy="2776774"/>
            </a:xfrm>
            <a:prstGeom prst="rect">
              <a:avLst/>
            </a:prstGeom>
          </p:spPr>
        </p:pic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50609B92-7FDB-4CCA-8F7C-16D84594DE5D}"/>
                </a:ext>
              </a:extLst>
            </p:cNvPr>
            <p:cNvSpPr txBox="1"/>
            <p:nvPr/>
          </p:nvSpPr>
          <p:spPr>
            <a:xfrm>
              <a:off x="5290091" y="1869465"/>
              <a:ext cx="1245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chemeClr val="accent1">
                      <a:lumMod val="25000"/>
                    </a:schemeClr>
                  </a:solidFill>
                  <a:ea typeface="微軟正黑體"/>
                </a:rPr>
                <a:t>Estimation network</a:t>
              </a:r>
            </a:p>
          </p:txBody>
        </p: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E3DEE743-369E-4AAE-8220-DD44C78E8F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5320" y="1798203"/>
            <a:ext cx="2167427" cy="19080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C81899E-5931-47E2-8DDA-D59BAAFED6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4798" y="4534987"/>
            <a:ext cx="2412163" cy="2285973"/>
          </a:xfrm>
          <a:prstGeom prst="rect">
            <a:avLst/>
          </a:prstGeom>
        </p:spPr>
      </p:pic>
      <p:grpSp>
        <p:nvGrpSpPr>
          <p:cNvPr id="52" name="群組 51">
            <a:extLst>
              <a:ext uri="{FF2B5EF4-FFF2-40B4-BE49-F238E27FC236}">
                <a16:creationId xmlns:a16="http://schemas.microsoft.com/office/drawing/2014/main" id="{42FE7CDC-960E-4B10-ADFE-8E9EF8E4B50E}"/>
              </a:ext>
            </a:extLst>
          </p:cNvPr>
          <p:cNvGrpSpPr/>
          <p:nvPr/>
        </p:nvGrpSpPr>
        <p:grpSpPr>
          <a:xfrm>
            <a:off x="6478543" y="1067218"/>
            <a:ext cx="2063126" cy="583573"/>
            <a:chOff x="10143318" y="557075"/>
            <a:chExt cx="2063126" cy="583573"/>
          </a:xfrm>
        </p:grpSpPr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C2C5B391-0230-41D1-93A8-F9E06723C0AA}"/>
                </a:ext>
              </a:extLst>
            </p:cNvPr>
            <p:cNvSpPr txBox="1"/>
            <p:nvPr/>
          </p:nvSpPr>
          <p:spPr>
            <a:xfrm>
              <a:off x="10214373" y="557075"/>
              <a:ext cx="18798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prstClr val="black"/>
                  </a:solidFill>
                  <a:ea typeface="微軟正黑體"/>
                </a:rPr>
                <a:t>Shape indicator</a:t>
              </a:r>
              <a:r>
                <a:rPr lang="zh-TW" altLang="en-US" sz="2000" b="1" dirty="0">
                  <a:solidFill>
                    <a:prstClr val="black"/>
                  </a:solidFill>
                  <a:ea typeface="微軟正黑體"/>
                </a:rPr>
                <a:t>：</a:t>
              </a:r>
              <a:endParaRPr lang="en-US" altLang="zh-TW" sz="2000" b="1" dirty="0">
                <a:solidFill>
                  <a:prstClr val="black"/>
                </a:solidFill>
                <a:ea typeface="微軟正黑體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DB84F461-3C69-4F06-AC04-62AB4F0B5DBF}"/>
                </a:ext>
              </a:extLst>
            </p:cNvPr>
            <p:cNvSpPr txBox="1"/>
            <p:nvPr/>
          </p:nvSpPr>
          <p:spPr>
            <a:xfrm>
              <a:off x="10143318" y="832871"/>
              <a:ext cx="20631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prstClr val="black"/>
                  </a:solidFill>
                  <a:ea typeface="微軟正黑體"/>
                </a:rPr>
                <a:t>( Compression network )</a:t>
              </a:r>
            </a:p>
          </p:txBody>
        </p:sp>
      </p:grpSp>
      <p:graphicFrame>
        <p:nvGraphicFramePr>
          <p:cNvPr id="13" name="物件 12">
            <a:extLst>
              <a:ext uri="{FF2B5EF4-FFF2-40B4-BE49-F238E27FC236}">
                <a16:creationId xmlns:a16="http://schemas.microsoft.com/office/drawing/2014/main" id="{847303AE-DF71-4B49-B26A-3486AA2CF0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583410"/>
              </p:ext>
            </p:extLst>
          </p:nvPr>
        </p:nvGraphicFramePr>
        <p:xfrm>
          <a:off x="3206281" y="6000569"/>
          <a:ext cx="3211253" cy="45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78" name="Equation" r:id="rId12" imgW="1981080" imgH="279360" progId="Equation.DSMT4">
                  <p:embed/>
                </p:oleObj>
              </mc:Choice>
              <mc:Fallback>
                <p:oleObj name="Equation" r:id="rId12" imgW="19810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206281" y="6000569"/>
                        <a:ext cx="3211253" cy="45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圖片 13">
            <a:extLst>
              <a:ext uri="{FF2B5EF4-FFF2-40B4-BE49-F238E27FC236}">
                <a16:creationId xmlns:a16="http://schemas.microsoft.com/office/drawing/2014/main" id="{B66750BD-83BE-43FE-85C9-657EDE2DA0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27070" y="5731608"/>
            <a:ext cx="1189111" cy="981017"/>
          </a:xfrm>
          <a:prstGeom prst="rect">
            <a:avLst/>
          </a:prstGeom>
        </p:spPr>
      </p:pic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6E64ABAB-2292-44CD-9787-DB1D8B22E971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2516181" y="6222117"/>
            <a:ext cx="690100" cy="4886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60016129-8158-4A7F-B5A1-13E5C9050061}"/>
              </a:ext>
            </a:extLst>
          </p:cNvPr>
          <p:cNvSpPr txBox="1"/>
          <p:nvPr/>
        </p:nvSpPr>
        <p:spPr>
          <a:xfrm>
            <a:off x="36297" y="5443917"/>
            <a:ext cx="1781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prstClr val="black"/>
                </a:solidFill>
                <a:ea typeface="微軟正黑體"/>
              </a:rPr>
              <a:t>Time domain feature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54AC017-CDC2-4DE1-97FD-45ECEDC726D4}"/>
              </a:ext>
            </a:extLst>
          </p:cNvPr>
          <p:cNvSpPr/>
          <p:nvPr/>
        </p:nvSpPr>
        <p:spPr>
          <a:xfrm>
            <a:off x="8432250" y="1096460"/>
            <a:ext cx="3328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Determine if the samples exhibit unexpected performance in the original space by MSE .</a:t>
            </a:r>
            <a:endParaRPr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AC6CB0F-0862-4611-8FD8-D15586787057}"/>
              </a:ext>
            </a:extLst>
          </p:cNvPr>
          <p:cNvSpPr/>
          <p:nvPr/>
        </p:nvSpPr>
        <p:spPr>
          <a:xfrm>
            <a:off x="8961822" y="3884167"/>
            <a:ext cx="27896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The calculation of the NLL. A higher value indicates a poorer match with the model.</a:t>
            </a:r>
            <a:endParaRPr lang="zh-TW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0281F60-36C7-4D84-B553-D06EBC9D4AC4}"/>
              </a:ext>
            </a:extLst>
          </p:cNvPr>
          <p:cNvSpPr/>
          <p:nvPr/>
        </p:nvSpPr>
        <p:spPr>
          <a:xfrm>
            <a:off x="2823916" y="4750593"/>
            <a:ext cx="3683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Obtaining by </a:t>
            </a:r>
            <a:r>
              <a:rPr lang="en-US" altLang="zh-TW" dirty="0" err="1"/>
              <a:t>Mahalanobis</a:t>
            </a:r>
            <a:r>
              <a:rPr lang="en-US" altLang="zh-TW" dirty="0"/>
              <a:t> distance and time-domain features, determine small and short changes in series.</a:t>
            </a:r>
            <a:endParaRPr lang="zh-TW" altLang="en-US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A85681F3-785C-4531-8781-EE83AA5FDB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94517" y="343137"/>
            <a:ext cx="1441377" cy="585360"/>
          </a:xfrm>
          <a:prstGeom prst="rect">
            <a:avLst/>
          </a:prstGeom>
        </p:spPr>
      </p:pic>
      <p:grpSp>
        <p:nvGrpSpPr>
          <p:cNvPr id="59" name="群組 58">
            <a:extLst>
              <a:ext uri="{FF2B5EF4-FFF2-40B4-BE49-F238E27FC236}">
                <a16:creationId xmlns:a16="http://schemas.microsoft.com/office/drawing/2014/main" id="{63447BE5-589C-4C47-8206-64A33A2674F4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60" name="五邊形 12">
              <a:extLst>
                <a:ext uri="{FF2B5EF4-FFF2-40B4-BE49-F238E27FC236}">
                  <a16:creationId xmlns:a16="http://schemas.microsoft.com/office/drawing/2014/main" id="{1E144A18-624F-4410-8829-4F159F29F191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62" name="五邊形 13">
              <a:extLst>
                <a:ext uri="{FF2B5EF4-FFF2-40B4-BE49-F238E27FC236}">
                  <a16:creationId xmlns:a16="http://schemas.microsoft.com/office/drawing/2014/main" id="{F5173BEA-3A82-44A6-9528-493A98A8DFC7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Proposed method</a:t>
              </a:r>
            </a:p>
          </p:txBody>
        </p:sp>
        <p:sp>
          <p:nvSpPr>
            <p:cNvPr id="63" name="五邊形 14">
              <a:extLst>
                <a:ext uri="{FF2B5EF4-FFF2-40B4-BE49-F238E27FC236}">
                  <a16:creationId xmlns:a16="http://schemas.microsoft.com/office/drawing/2014/main" id="{C9D0889E-4870-47C4-B42D-0E8713F5A8E0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64" name="五邊形 16">
              <a:extLst>
                <a:ext uri="{FF2B5EF4-FFF2-40B4-BE49-F238E27FC236}">
                  <a16:creationId xmlns:a16="http://schemas.microsoft.com/office/drawing/2014/main" id="{A2997169-05B2-4043-8950-165F9976BC78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939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65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>
            <a:extLst>
              <a:ext uri="{FF2B5EF4-FFF2-40B4-BE49-F238E27FC236}">
                <a16:creationId xmlns:a16="http://schemas.microsoft.com/office/drawing/2014/main" id="{92B0B4F0-BFEC-4932-9114-BFDB987DEA30}"/>
              </a:ext>
            </a:extLst>
          </p:cNvPr>
          <p:cNvSpPr/>
          <p:nvPr/>
        </p:nvSpPr>
        <p:spPr>
          <a:xfrm>
            <a:off x="6560868" y="2285229"/>
            <a:ext cx="1802970" cy="2857041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E227773-C5B2-46EC-88BF-BE38B7C39854}"/>
              </a:ext>
            </a:extLst>
          </p:cNvPr>
          <p:cNvSpPr/>
          <p:nvPr/>
        </p:nvSpPr>
        <p:spPr>
          <a:xfrm>
            <a:off x="8627594" y="4683772"/>
            <a:ext cx="3433092" cy="206846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A1D63E0D-9451-415A-80D1-8D342C38806D}"/>
              </a:ext>
            </a:extLst>
          </p:cNvPr>
          <p:cNvSpPr/>
          <p:nvPr/>
        </p:nvSpPr>
        <p:spPr>
          <a:xfrm>
            <a:off x="9323146" y="5833022"/>
            <a:ext cx="2023054" cy="811642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C22590F-D7AF-453D-A9CC-366E46EAD9F0}"/>
              </a:ext>
            </a:extLst>
          </p:cNvPr>
          <p:cNvSpPr/>
          <p:nvPr/>
        </p:nvSpPr>
        <p:spPr>
          <a:xfrm>
            <a:off x="8627594" y="1515565"/>
            <a:ext cx="3455911" cy="283873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0DE627-C93C-42DA-BBAF-47C7170454DB}"/>
              </a:ext>
            </a:extLst>
          </p:cNvPr>
          <p:cNvSpPr/>
          <p:nvPr/>
        </p:nvSpPr>
        <p:spPr>
          <a:xfrm>
            <a:off x="431779" y="670407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6" name="直接连接符 26">
            <a:extLst>
              <a:ext uri="{FF2B5EF4-FFF2-40B4-BE49-F238E27FC236}">
                <a16:creationId xmlns:a16="http://schemas.microsoft.com/office/drawing/2014/main" id="{996B95BC-052D-4990-B940-4C31976A5266}"/>
              </a:ext>
            </a:extLst>
          </p:cNvPr>
          <p:cNvCxnSpPr/>
          <p:nvPr/>
        </p:nvCxnSpPr>
        <p:spPr>
          <a:xfrm>
            <a:off x="724387" y="670407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00FDE632-CA81-47F7-97B8-07430A3FAA93}"/>
              </a:ext>
            </a:extLst>
          </p:cNvPr>
          <p:cNvGrpSpPr/>
          <p:nvPr/>
        </p:nvGrpSpPr>
        <p:grpSpPr>
          <a:xfrm>
            <a:off x="213414" y="54237"/>
            <a:ext cx="976954" cy="1450797"/>
            <a:chOff x="224490" y="74790"/>
            <a:chExt cx="976954" cy="1450797"/>
          </a:xfrm>
        </p:grpSpPr>
        <p:pic>
          <p:nvPicPr>
            <p:cNvPr id="94" name="Picture 2" descr="「台北科技大學」的圖片搜尋結果">
              <a:extLst>
                <a:ext uri="{FF2B5EF4-FFF2-40B4-BE49-F238E27FC236}">
                  <a16:creationId xmlns:a16="http://schemas.microsoft.com/office/drawing/2014/main" id="{569DBACD-6398-4D59-AB24-2F526E0B73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490" y="74790"/>
              <a:ext cx="976954" cy="574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5" name="直接连接符 26">
              <a:extLst>
                <a:ext uri="{FF2B5EF4-FFF2-40B4-BE49-F238E27FC236}">
                  <a16:creationId xmlns:a16="http://schemas.microsoft.com/office/drawing/2014/main" id="{3577B17A-5ECA-4264-A381-AB35FC0797FB}"/>
                </a:ext>
              </a:extLst>
            </p:cNvPr>
            <p:cNvCxnSpPr/>
            <p:nvPr/>
          </p:nvCxnSpPr>
          <p:spPr>
            <a:xfrm>
              <a:off x="736267" y="734285"/>
              <a:ext cx="0" cy="79130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3" name="投影片編號版面配置區 3">
            <a:extLst>
              <a:ext uri="{FF2B5EF4-FFF2-40B4-BE49-F238E27FC236}">
                <a16:creationId xmlns:a16="http://schemas.microsoft.com/office/drawing/2014/main" id="{BBE0CCB9-C13A-4E56-9539-50511460B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7602" y="6475541"/>
            <a:ext cx="2743200" cy="365125"/>
          </a:xfrm>
        </p:spPr>
        <p:txBody>
          <a:bodyPr/>
          <a:lstStyle/>
          <a:p>
            <a:fld id="{AE1A832B-0495-4AA2-BEEA-FC9802FB9C4A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4B17081-0A4E-4FA3-8C23-40B5879C0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7" name="物件 6">
            <a:extLst>
              <a:ext uri="{FF2B5EF4-FFF2-40B4-BE49-F238E27FC236}">
                <a16:creationId xmlns:a16="http://schemas.microsoft.com/office/drawing/2014/main" id="{AC52A919-CE55-46C2-B141-0017DFC4D9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884813"/>
              </p:ext>
            </p:extLst>
          </p:nvPr>
        </p:nvGraphicFramePr>
        <p:xfrm>
          <a:off x="8721150" y="5322346"/>
          <a:ext cx="3085989" cy="509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52" name="Equation" r:id="rId5" imgW="1672426" imgH="276560" progId="Equation.DSMT4">
                  <p:embed/>
                </p:oleObj>
              </mc:Choice>
              <mc:Fallback>
                <p:oleObj name="Equation" r:id="rId5" imgW="1672426" imgH="276560" progId="Equation.DSMT4">
                  <p:embed/>
                  <p:pic>
                    <p:nvPicPr>
                      <p:cNvPr id="7" name="物件 6">
                        <a:extLst>
                          <a:ext uri="{FF2B5EF4-FFF2-40B4-BE49-F238E27FC236}">
                            <a16:creationId xmlns:a16="http://schemas.microsoft.com/office/drawing/2014/main" id="{AC52A919-CE55-46C2-B141-0017DFC4D9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21150" y="5322346"/>
                        <a:ext cx="3085989" cy="509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表格 72">
            <a:extLst>
              <a:ext uri="{FF2B5EF4-FFF2-40B4-BE49-F238E27FC236}">
                <a16:creationId xmlns:a16="http://schemas.microsoft.com/office/drawing/2014/main" id="{B597AE5D-04B4-4B55-89E8-8AC814A84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311389"/>
              </p:ext>
            </p:extLst>
          </p:nvPr>
        </p:nvGraphicFramePr>
        <p:xfrm>
          <a:off x="2421722" y="1515565"/>
          <a:ext cx="3811930" cy="5175715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960575">
                  <a:extLst>
                    <a:ext uri="{9D8B030D-6E8A-4147-A177-3AD203B41FA5}">
                      <a16:colId xmlns:a16="http://schemas.microsoft.com/office/drawing/2014/main" val="3840406248"/>
                    </a:ext>
                  </a:extLst>
                </a:gridCol>
                <a:gridCol w="1189703">
                  <a:extLst>
                    <a:ext uri="{9D8B030D-6E8A-4147-A177-3AD203B41FA5}">
                      <a16:colId xmlns:a16="http://schemas.microsoft.com/office/drawing/2014/main" val="2780715911"/>
                    </a:ext>
                  </a:extLst>
                </a:gridCol>
                <a:gridCol w="1661652">
                  <a:extLst>
                    <a:ext uri="{9D8B030D-6E8A-4147-A177-3AD203B41FA5}">
                      <a16:colId xmlns:a16="http://schemas.microsoft.com/office/drawing/2014/main" val="257974047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solidFill>
                            <a:schemeClr val="accent1">
                              <a:lumMod val="10000"/>
                            </a:schemeClr>
                          </a:solidFill>
                        </a:rPr>
                        <a:t>Time domain feature transformation</a:t>
                      </a:r>
                      <a:endParaRPr lang="en-US" altLang="zh-TW" sz="1400" b="1" dirty="0">
                        <a:solidFill>
                          <a:schemeClr val="accent1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02083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Statistic feature</a:t>
                      </a:r>
                      <a:endParaRPr lang="en-US" altLang="zh-TW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Maximum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rgbClr val="92D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92D05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2473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Minimum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6927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Standard deviation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rgbClr val="92D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92D05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66717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Sequence feature</a:t>
                      </a:r>
                      <a:endParaRPr lang="en-US" altLang="zh-TW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p to p value</a:t>
                      </a:r>
                    </a:p>
                  </a:txBody>
                  <a:tcPr anchor="ctr"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175582"/>
                  </a:ext>
                </a:extLst>
              </a:tr>
              <a:tr h="634839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peak index</a:t>
                      </a:r>
                    </a:p>
                  </a:txBody>
                  <a:tcPr anchor="ctr">
                    <a:solidFill>
                      <a:srgbClr val="92D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92D05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750371"/>
                  </a:ext>
                </a:extLst>
              </a:tr>
              <a:tr h="634839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crest factor</a:t>
                      </a:r>
                    </a:p>
                  </a:txBody>
                  <a:tcPr anchor="ctr"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593530"/>
                  </a:ext>
                </a:extLst>
              </a:tr>
              <a:tr h="634839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clearance factor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rgbClr val="92D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92D05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143091"/>
                  </a:ext>
                </a:extLst>
              </a:tr>
              <a:tr h="634839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shape factor</a:t>
                      </a:r>
                    </a:p>
                  </a:txBody>
                  <a:tcPr anchor="ctr">
                    <a:solidFill>
                      <a:srgbClr val="92D05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92D05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81797"/>
                  </a:ext>
                </a:extLst>
              </a:tr>
              <a:tr h="634839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/>
                        <a:t>impulse factor</a:t>
                      </a:r>
                    </a:p>
                  </a:txBody>
                  <a:tcPr anchor="ctr">
                    <a:solidFill>
                      <a:srgbClr val="92D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92D05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79094"/>
                  </a:ext>
                </a:extLst>
              </a:tr>
            </a:tbl>
          </a:graphicData>
        </a:graphic>
      </p:graphicFrame>
      <p:graphicFrame>
        <p:nvGraphicFramePr>
          <p:cNvPr id="74" name="物件 73">
            <a:extLst>
              <a:ext uri="{FF2B5EF4-FFF2-40B4-BE49-F238E27FC236}">
                <a16:creationId xmlns:a16="http://schemas.microsoft.com/office/drawing/2014/main" id="{538C04FC-FD6B-4D09-AC85-E7B13BD792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979754"/>
              </p:ext>
            </p:extLst>
          </p:nvPr>
        </p:nvGraphicFramePr>
        <p:xfrm>
          <a:off x="4771529" y="1943302"/>
          <a:ext cx="1234679" cy="268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53" name="Equation" r:id="rId7" imgW="921504" imgH="200479" progId="Equation.DSMT4">
                  <p:embed/>
                </p:oleObj>
              </mc:Choice>
              <mc:Fallback>
                <p:oleObj name="Equation" r:id="rId7" imgW="921504" imgH="200479" progId="Equation.DSMT4">
                  <p:embed/>
                  <p:pic>
                    <p:nvPicPr>
                      <p:cNvPr id="74" name="物件 73">
                        <a:extLst>
                          <a:ext uri="{FF2B5EF4-FFF2-40B4-BE49-F238E27FC236}">
                            <a16:creationId xmlns:a16="http://schemas.microsoft.com/office/drawing/2014/main" id="{538C04FC-FD6B-4D09-AC85-E7B13BD792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71529" y="1943302"/>
                        <a:ext cx="1234679" cy="268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物件 74">
            <a:extLst>
              <a:ext uri="{FF2B5EF4-FFF2-40B4-BE49-F238E27FC236}">
                <a16:creationId xmlns:a16="http://schemas.microsoft.com/office/drawing/2014/main" id="{BAA2DAAE-7537-4A62-9A50-9FC2C6BB2E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565667"/>
              </p:ext>
            </p:extLst>
          </p:nvPr>
        </p:nvGraphicFramePr>
        <p:xfrm>
          <a:off x="4807844" y="2318328"/>
          <a:ext cx="1162051" cy="265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54" name="Equation" r:id="rId9" imgW="874100" imgH="200479" progId="Equation.DSMT4">
                  <p:embed/>
                </p:oleObj>
              </mc:Choice>
              <mc:Fallback>
                <p:oleObj name="Equation" r:id="rId9" imgW="874100" imgH="200479" progId="Equation.DSMT4">
                  <p:embed/>
                  <p:pic>
                    <p:nvPicPr>
                      <p:cNvPr id="75" name="物件 74">
                        <a:extLst>
                          <a:ext uri="{FF2B5EF4-FFF2-40B4-BE49-F238E27FC236}">
                            <a16:creationId xmlns:a16="http://schemas.microsoft.com/office/drawing/2014/main" id="{BAA2DAAE-7537-4A62-9A50-9FC2C6BB2E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07844" y="2318328"/>
                        <a:ext cx="1162051" cy="265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物件 75">
            <a:extLst>
              <a:ext uri="{FF2B5EF4-FFF2-40B4-BE49-F238E27FC236}">
                <a16:creationId xmlns:a16="http://schemas.microsoft.com/office/drawing/2014/main" id="{CCAC696D-6BE2-4C0C-A7CF-9C7926EDC9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404069"/>
              </p:ext>
            </p:extLst>
          </p:nvPr>
        </p:nvGraphicFramePr>
        <p:xfrm>
          <a:off x="4600048" y="2718336"/>
          <a:ext cx="1568140" cy="462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55" name="Equation" r:id="rId11" imgW="1776930" imgH="524635" progId="Equation.DSMT4">
                  <p:embed/>
                </p:oleObj>
              </mc:Choice>
              <mc:Fallback>
                <p:oleObj name="Equation" r:id="rId11" imgW="1776930" imgH="524635" progId="Equation.DSMT4">
                  <p:embed/>
                  <p:pic>
                    <p:nvPicPr>
                      <p:cNvPr id="76" name="物件 75">
                        <a:extLst>
                          <a:ext uri="{FF2B5EF4-FFF2-40B4-BE49-F238E27FC236}">
                            <a16:creationId xmlns:a16="http://schemas.microsoft.com/office/drawing/2014/main" id="{CCAC696D-6BE2-4C0C-A7CF-9C7926EDC9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00048" y="2718336"/>
                        <a:ext cx="1568140" cy="462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物件 76">
            <a:extLst>
              <a:ext uri="{FF2B5EF4-FFF2-40B4-BE49-F238E27FC236}">
                <a16:creationId xmlns:a16="http://schemas.microsoft.com/office/drawing/2014/main" id="{337F60DC-4280-4ECE-A970-6A71DFBCA9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256856"/>
              </p:ext>
            </p:extLst>
          </p:nvPr>
        </p:nvGraphicFramePr>
        <p:xfrm>
          <a:off x="4641181" y="3291829"/>
          <a:ext cx="1594019" cy="244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56" name="Equation" r:id="rId13" imgW="1301813" imgH="200479" progId="Equation.DSMT4">
                  <p:embed/>
                </p:oleObj>
              </mc:Choice>
              <mc:Fallback>
                <p:oleObj name="Equation" r:id="rId13" imgW="1301813" imgH="200479" progId="Equation.DSMT4">
                  <p:embed/>
                  <p:pic>
                    <p:nvPicPr>
                      <p:cNvPr id="77" name="物件 76">
                        <a:extLst>
                          <a:ext uri="{FF2B5EF4-FFF2-40B4-BE49-F238E27FC236}">
                            <a16:creationId xmlns:a16="http://schemas.microsoft.com/office/drawing/2014/main" id="{337F60DC-4280-4ECE-A970-6A71DFBCA9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41181" y="3291829"/>
                        <a:ext cx="1594019" cy="244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物件 77">
            <a:extLst>
              <a:ext uri="{FF2B5EF4-FFF2-40B4-BE49-F238E27FC236}">
                <a16:creationId xmlns:a16="http://schemas.microsoft.com/office/drawing/2014/main" id="{905940B8-6366-450E-9A25-D901B1D360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102284"/>
              </p:ext>
            </p:extLst>
          </p:nvPr>
        </p:nvGraphicFramePr>
        <p:xfrm>
          <a:off x="4961058" y="3542723"/>
          <a:ext cx="898969" cy="556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57" name="Equation" r:id="rId15" imgW="1111838" imgH="686894" progId="Equation.DSMT4">
                  <p:embed/>
                </p:oleObj>
              </mc:Choice>
              <mc:Fallback>
                <p:oleObj name="Equation" r:id="rId15" imgW="1111838" imgH="686894" progId="Equation.DSMT4">
                  <p:embed/>
                  <p:pic>
                    <p:nvPicPr>
                      <p:cNvPr id="78" name="物件 77">
                        <a:extLst>
                          <a:ext uri="{FF2B5EF4-FFF2-40B4-BE49-F238E27FC236}">
                            <a16:creationId xmlns:a16="http://schemas.microsoft.com/office/drawing/2014/main" id="{905940B8-6366-450E-9A25-D901B1D360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961058" y="3542723"/>
                        <a:ext cx="898969" cy="556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物件 78">
            <a:extLst>
              <a:ext uri="{FF2B5EF4-FFF2-40B4-BE49-F238E27FC236}">
                <a16:creationId xmlns:a16="http://schemas.microsoft.com/office/drawing/2014/main" id="{5C4B6A2E-927B-40C1-84A4-227607777A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899454"/>
              </p:ext>
            </p:extLst>
          </p:nvPr>
        </p:nvGraphicFramePr>
        <p:xfrm>
          <a:off x="4809248" y="4143837"/>
          <a:ext cx="1013489" cy="664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58" name="Equation" r:id="rId17" imgW="1149546" imgH="753600" progId="Equation.DSMT4">
                  <p:embed/>
                </p:oleObj>
              </mc:Choice>
              <mc:Fallback>
                <p:oleObj name="Equation" r:id="rId17" imgW="1149546" imgH="753600" progId="Equation.DSMT4">
                  <p:embed/>
                  <p:pic>
                    <p:nvPicPr>
                      <p:cNvPr id="79" name="物件 78">
                        <a:extLst>
                          <a:ext uri="{FF2B5EF4-FFF2-40B4-BE49-F238E27FC236}">
                            <a16:creationId xmlns:a16="http://schemas.microsoft.com/office/drawing/2014/main" id="{5C4B6A2E-927B-40C1-84A4-227607777A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809248" y="4143837"/>
                        <a:ext cx="1013489" cy="664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物件 79">
            <a:extLst>
              <a:ext uri="{FF2B5EF4-FFF2-40B4-BE49-F238E27FC236}">
                <a16:creationId xmlns:a16="http://schemas.microsoft.com/office/drawing/2014/main" id="{9954431C-4EA0-4039-B578-6B52825DDC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196662"/>
              </p:ext>
            </p:extLst>
          </p:nvPr>
        </p:nvGraphicFramePr>
        <p:xfrm>
          <a:off x="4739811" y="4776880"/>
          <a:ext cx="1200828" cy="665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59" name="Equation" r:id="rId19" imgW="1292117" imgH="715379" progId="Equation.DSMT4">
                  <p:embed/>
                </p:oleObj>
              </mc:Choice>
              <mc:Fallback>
                <p:oleObj name="Equation" r:id="rId19" imgW="1292117" imgH="715379" progId="Equation.DSMT4">
                  <p:embed/>
                  <p:pic>
                    <p:nvPicPr>
                      <p:cNvPr id="80" name="物件 79">
                        <a:extLst>
                          <a:ext uri="{FF2B5EF4-FFF2-40B4-BE49-F238E27FC236}">
                            <a16:creationId xmlns:a16="http://schemas.microsoft.com/office/drawing/2014/main" id="{9954431C-4EA0-4039-B578-6B52825DDC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739811" y="4776880"/>
                        <a:ext cx="1200828" cy="665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物件 80">
            <a:extLst>
              <a:ext uri="{FF2B5EF4-FFF2-40B4-BE49-F238E27FC236}">
                <a16:creationId xmlns:a16="http://schemas.microsoft.com/office/drawing/2014/main" id="{3334F594-00F1-43F1-9EA1-854C60C502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113247"/>
              </p:ext>
            </p:extLst>
          </p:nvPr>
        </p:nvGraphicFramePr>
        <p:xfrm>
          <a:off x="5008577" y="5441807"/>
          <a:ext cx="763383" cy="665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60" name="Equation" r:id="rId21" imgW="1149546" imgH="1001675" progId="Equation.DSMT4">
                  <p:embed/>
                </p:oleObj>
              </mc:Choice>
              <mc:Fallback>
                <p:oleObj name="Equation" r:id="rId21" imgW="1149546" imgH="1001675" progId="Equation.DSMT4">
                  <p:embed/>
                  <p:pic>
                    <p:nvPicPr>
                      <p:cNvPr id="81" name="物件 80">
                        <a:extLst>
                          <a:ext uri="{FF2B5EF4-FFF2-40B4-BE49-F238E27FC236}">
                            <a16:creationId xmlns:a16="http://schemas.microsoft.com/office/drawing/2014/main" id="{3334F594-00F1-43F1-9EA1-854C60C502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008577" y="5441807"/>
                        <a:ext cx="763383" cy="665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物件 81">
            <a:extLst>
              <a:ext uri="{FF2B5EF4-FFF2-40B4-BE49-F238E27FC236}">
                <a16:creationId xmlns:a16="http://schemas.microsoft.com/office/drawing/2014/main" id="{1063F1A9-12B6-46BA-9466-49AAE7BA1E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100568"/>
              </p:ext>
            </p:extLst>
          </p:nvPr>
        </p:nvGraphicFramePr>
        <p:xfrm>
          <a:off x="4984938" y="6082516"/>
          <a:ext cx="798359" cy="572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61" name="Equation" r:id="rId23" imgW="959571" imgH="686894" progId="Equation.DSMT4">
                  <p:embed/>
                </p:oleObj>
              </mc:Choice>
              <mc:Fallback>
                <p:oleObj name="Equation" r:id="rId23" imgW="959571" imgH="686894" progId="Equation.DSMT4">
                  <p:embed/>
                  <p:pic>
                    <p:nvPicPr>
                      <p:cNvPr id="82" name="物件 81">
                        <a:extLst>
                          <a:ext uri="{FF2B5EF4-FFF2-40B4-BE49-F238E27FC236}">
                            <a16:creationId xmlns:a16="http://schemas.microsoft.com/office/drawing/2014/main" id="{1063F1A9-12B6-46BA-9466-49AAE7BA1E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984938" y="6082516"/>
                        <a:ext cx="798359" cy="572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群組 12">
            <a:extLst>
              <a:ext uri="{FF2B5EF4-FFF2-40B4-BE49-F238E27FC236}">
                <a16:creationId xmlns:a16="http://schemas.microsoft.com/office/drawing/2014/main" id="{F96C2249-35BD-42BE-B51A-922D491B6D2F}"/>
              </a:ext>
            </a:extLst>
          </p:cNvPr>
          <p:cNvGrpSpPr/>
          <p:nvPr/>
        </p:nvGrpSpPr>
        <p:grpSpPr>
          <a:xfrm>
            <a:off x="8769288" y="2154398"/>
            <a:ext cx="3172522" cy="1885269"/>
            <a:chOff x="8649759" y="1610765"/>
            <a:chExt cx="3172522" cy="1885269"/>
          </a:xfrm>
        </p:grpSpPr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C8460C22-0C44-4003-8D65-22837FF3F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649759" y="1610765"/>
              <a:ext cx="3172522" cy="1885269"/>
            </a:xfrm>
            <a:prstGeom prst="rect">
              <a:avLst/>
            </a:prstGeom>
          </p:spPr>
        </p:pic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973950EB-BAD5-4516-8816-94E54B1B5C4A}"/>
                </a:ext>
              </a:extLst>
            </p:cNvPr>
            <p:cNvCxnSpPr>
              <a:cxnSpLocks/>
            </p:cNvCxnSpPr>
            <p:nvPr/>
          </p:nvCxnSpPr>
          <p:spPr>
            <a:xfrm>
              <a:off x="8816422" y="2094747"/>
              <a:ext cx="132063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接點 86">
              <a:extLst>
                <a:ext uri="{FF2B5EF4-FFF2-40B4-BE49-F238E27FC236}">
                  <a16:creationId xmlns:a16="http://schemas.microsoft.com/office/drawing/2014/main" id="{D4DAF1EE-C47E-4B40-9AFB-308AC3C99EEA}"/>
                </a:ext>
              </a:extLst>
            </p:cNvPr>
            <p:cNvCxnSpPr>
              <a:cxnSpLocks/>
            </p:cNvCxnSpPr>
            <p:nvPr/>
          </p:nvCxnSpPr>
          <p:spPr>
            <a:xfrm>
              <a:off x="10423996" y="2094747"/>
              <a:ext cx="132063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>
              <a:extLst>
                <a:ext uri="{FF2B5EF4-FFF2-40B4-BE49-F238E27FC236}">
                  <a16:creationId xmlns:a16="http://schemas.microsoft.com/office/drawing/2014/main" id="{86B27CC4-C87B-4197-9FCC-A2F2228EFAB6}"/>
                </a:ext>
              </a:extLst>
            </p:cNvPr>
            <p:cNvCxnSpPr>
              <a:cxnSpLocks/>
            </p:cNvCxnSpPr>
            <p:nvPr/>
          </p:nvCxnSpPr>
          <p:spPr>
            <a:xfrm>
              <a:off x="8826254" y="2966897"/>
              <a:ext cx="132063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標題 1">
              <a:extLst>
                <a:ext uri="{FF2B5EF4-FFF2-40B4-BE49-F238E27FC236}">
                  <a16:creationId xmlns:a16="http://schemas.microsoft.com/office/drawing/2014/main" id="{A574C5F4-68C0-4D5A-A2C7-D40611357B1A}"/>
                </a:ext>
              </a:extLst>
            </p:cNvPr>
            <p:cNvSpPr txBox="1">
              <a:spLocks/>
            </p:cNvSpPr>
            <p:nvPr/>
          </p:nvSpPr>
          <p:spPr>
            <a:xfrm>
              <a:off x="10705979" y="2781216"/>
              <a:ext cx="756670" cy="5060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spcAft>
                  <a:spcPts val="600"/>
                </a:spcAft>
                <a:defRPr/>
              </a:pPr>
              <a:r>
                <a:rPr kumimoji="1" lang="en-US" altLang="zh-TW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 pitchFamily="34" charset="0"/>
                </a:rPr>
                <a:t>……</a:t>
              </a: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18E7AB2A-6C67-4963-B522-A07905CDC87E}"/>
              </a:ext>
            </a:extLst>
          </p:cNvPr>
          <p:cNvSpPr/>
          <p:nvPr/>
        </p:nvSpPr>
        <p:spPr>
          <a:xfrm>
            <a:off x="45214" y="3291829"/>
            <a:ext cx="2179251" cy="1850442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1B1AF915-ACB1-41AA-AB40-20C79389B7AC}"/>
              </a:ext>
            </a:extLst>
          </p:cNvPr>
          <p:cNvSpPr txBox="1"/>
          <p:nvPr/>
        </p:nvSpPr>
        <p:spPr>
          <a:xfrm>
            <a:off x="8627594" y="1666491"/>
            <a:ext cx="3455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1">
                    <a:lumMod val="25000"/>
                  </a:schemeClr>
                </a:solidFill>
                <a:ea typeface="微軟正黑體"/>
              </a:rPr>
              <a:t>Set mean as central by feature</a:t>
            </a: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E6749EDD-FB18-45B4-A72E-8AE700E09283}"/>
              </a:ext>
            </a:extLst>
          </p:cNvPr>
          <p:cNvSpPr txBox="1"/>
          <p:nvPr/>
        </p:nvSpPr>
        <p:spPr>
          <a:xfrm>
            <a:off x="9310681" y="5888800"/>
            <a:ext cx="2023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1">
                    <a:lumMod val="10000"/>
                  </a:schemeClr>
                </a:solidFill>
                <a:ea typeface="微軟正黑體"/>
              </a:rPr>
              <a:t>Instantaneous indicator </a:t>
            </a: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5F5610B0-A8A1-4DAD-B178-7C294ABDC4C4}"/>
              </a:ext>
            </a:extLst>
          </p:cNvPr>
          <p:cNvSpPr txBox="1"/>
          <p:nvPr/>
        </p:nvSpPr>
        <p:spPr>
          <a:xfrm>
            <a:off x="8713693" y="4929772"/>
            <a:ext cx="343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err="1">
                <a:solidFill>
                  <a:schemeClr val="accent1">
                    <a:lumMod val="25000"/>
                  </a:schemeClr>
                </a:solidFill>
                <a:ea typeface="微軟正黑體"/>
              </a:rPr>
              <a:t>Mahalanobis</a:t>
            </a:r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  <a:ea typeface="微軟正黑體"/>
              </a:rPr>
              <a:t> distance calculation </a:t>
            </a: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26C31F6C-B1A0-44B6-8369-568834EA3A0A}"/>
              </a:ext>
            </a:extLst>
          </p:cNvPr>
          <p:cNvCxnSpPr>
            <a:cxnSpLocks/>
          </p:cNvCxnSpPr>
          <p:nvPr/>
        </p:nvCxnSpPr>
        <p:spPr>
          <a:xfrm>
            <a:off x="10389643" y="4354300"/>
            <a:ext cx="0" cy="352951"/>
          </a:xfrm>
          <a:prstGeom prst="straightConnector1">
            <a:avLst/>
          </a:prstGeom>
          <a:ln w="38100">
            <a:solidFill>
              <a:schemeClr val="tx2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A7511805-CCB8-40E8-B825-E5EDE1C6908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578" y="3366770"/>
            <a:ext cx="1990113" cy="1480713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6BE4C6FD-55D0-42B7-B468-F89F1E7DBE73}"/>
              </a:ext>
            </a:extLst>
          </p:cNvPr>
          <p:cNvGrpSpPr/>
          <p:nvPr/>
        </p:nvGrpSpPr>
        <p:grpSpPr>
          <a:xfrm>
            <a:off x="6586863" y="2318328"/>
            <a:ext cx="1830622" cy="2742297"/>
            <a:chOff x="6553125" y="2166813"/>
            <a:chExt cx="1830622" cy="2742297"/>
          </a:xfrm>
        </p:grpSpPr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A1DECC7D-7FB3-4B7C-A59D-E6EBF3916C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r="50102" b="49029"/>
            <a:stretch/>
          </p:blipFill>
          <p:spPr>
            <a:xfrm>
              <a:off x="6750382" y="2928363"/>
              <a:ext cx="1165910" cy="707736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BC0737A0-BD98-42E0-B58F-84E3A4B19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r="50102" b="49029"/>
            <a:stretch/>
          </p:blipFill>
          <p:spPr>
            <a:xfrm>
              <a:off x="6827670" y="3075132"/>
              <a:ext cx="1165910" cy="707736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46D2DE82-F087-462D-8273-B7811D559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r="50102" b="49029"/>
            <a:stretch/>
          </p:blipFill>
          <p:spPr>
            <a:xfrm>
              <a:off x="6922847" y="3272191"/>
              <a:ext cx="1165910" cy="707736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054D624E-02E9-4531-B9E3-E2A3A8CDA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r="50102" b="49029"/>
            <a:stretch/>
          </p:blipFill>
          <p:spPr>
            <a:xfrm>
              <a:off x="7050615" y="3429000"/>
              <a:ext cx="1165910" cy="707736"/>
            </a:xfrm>
            <a:prstGeom prst="rect">
              <a:avLst/>
            </a:prstGeom>
          </p:spPr>
        </p:pic>
        <p:sp>
          <p:nvSpPr>
            <p:cNvPr id="67" name="標題 1">
              <a:extLst>
                <a:ext uri="{FF2B5EF4-FFF2-40B4-BE49-F238E27FC236}">
                  <a16:creationId xmlns:a16="http://schemas.microsoft.com/office/drawing/2014/main" id="{E66E49E7-078A-4E76-AB0C-6BD8181E8DB2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172575" y="4302231"/>
              <a:ext cx="707736" cy="5060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spcAft>
                  <a:spcPts val="600"/>
                </a:spcAft>
                <a:defRPr/>
              </a:pPr>
              <a:r>
                <a:rPr kumimoji="1" lang="en-US" altLang="zh-TW" sz="2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Calibri" panose="020F0502020204030204" pitchFamily="34" charset="0"/>
                </a:rPr>
                <a:t>……</a:t>
              </a: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C2590BEA-2014-42FF-BF73-5A6E59C61088}"/>
                </a:ext>
              </a:extLst>
            </p:cNvPr>
            <p:cNvSpPr txBox="1"/>
            <p:nvPr/>
          </p:nvSpPr>
          <p:spPr>
            <a:xfrm>
              <a:off x="6553125" y="2166813"/>
              <a:ext cx="18306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accent1">
                      <a:lumMod val="25000"/>
                    </a:schemeClr>
                  </a:solidFill>
                  <a:ea typeface="微軟正黑體"/>
                </a:rPr>
                <a:t>Time domain feature</a:t>
              </a:r>
            </a:p>
          </p:txBody>
        </p:sp>
      </p:grp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16E83A11-B4EC-4F94-942B-67B7FFDD7594}"/>
              </a:ext>
            </a:extLst>
          </p:cNvPr>
          <p:cNvCxnSpPr>
            <a:cxnSpLocks/>
          </p:cNvCxnSpPr>
          <p:nvPr/>
        </p:nvCxnSpPr>
        <p:spPr>
          <a:xfrm>
            <a:off x="6170762" y="3726287"/>
            <a:ext cx="416101" cy="0"/>
          </a:xfrm>
          <a:prstGeom prst="straightConnector1">
            <a:avLst/>
          </a:prstGeom>
          <a:ln w="38100">
            <a:solidFill>
              <a:schemeClr val="tx2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166E00C3-8AF4-4A95-9FCF-2E70225517E4}"/>
              </a:ext>
            </a:extLst>
          </p:cNvPr>
          <p:cNvCxnSpPr>
            <a:cxnSpLocks/>
          </p:cNvCxnSpPr>
          <p:nvPr/>
        </p:nvCxnSpPr>
        <p:spPr>
          <a:xfrm>
            <a:off x="8297592" y="3180790"/>
            <a:ext cx="416101" cy="0"/>
          </a:xfrm>
          <a:prstGeom prst="straightConnector1">
            <a:avLst/>
          </a:prstGeom>
          <a:ln w="38100">
            <a:solidFill>
              <a:schemeClr val="tx2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4552DB4D-EC04-4D2C-9DD6-89BE56C3347F}"/>
              </a:ext>
            </a:extLst>
          </p:cNvPr>
          <p:cNvCxnSpPr>
            <a:cxnSpLocks/>
          </p:cNvCxnSpPr>
          <p:nvPr/>
        </p:nvCxnSpPr>
        <p:spPr>
          <a:xfrm>
            <a:off x="2110026" y="4264469"/>
            <a:ext cx="416101" cy="0"/>
          </a:xfrm>
          <a:prstGeom prst="straightConnector1">
            <a:avLst/>
          </a:prstGeom>
          <a:ln w="38100">
            <a:solidFill>
              <a:schemeClr val="tx2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94F6A8E0-6574-4C00-A5AE-3990908F53D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684732" y="515668"/>
            <a:ext cx="1398773" cy="568058"/>
          </a:xfrm>
          <a:prstGeom prst="rect">
            <a:avLst/>
          </a:prstGeom>
        </p:spPr>
      </p:pic>
      <p:sp>
        <p:nvSpPr>
          <p:cNvPr id="59" name="標題 1">
            <a:extLst>
              <a:ext uri="{FF2B5EF4-FFF2-40B4-BE49-F238E27FC236}">
                <a16:creationId xmlns:a16="http://schemas.microsoft.com/office/drawing/2014/main" id="{E5726216-BB18-4F83-BCCA-1B872C8256DD}"/>
              </a:ext>
            </a:extLst>
          </p:cNvPr>
          <p:cNvSpPr txBox="1">
            <a:spLocks/>
          </p:cNvSpPr>
          <p:nvPr/>
        </p:nvSpPr>
        <p:spPr>
          <a:xfrm>
            <a:off x="778351" y="441082"/>
            <a:ext cx="6305999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kumimoji="1" lang="en-US" altLang="zh-TW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</a:rPr>
              <a:t>Monitor strategy - instantaneous indicator </a:t>
            </a:r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DC78818B-3A53-43FD-8394-B66447259C7B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90" name="五邊形 12">
              <a:extLst>
                <a:ext uri="{FF2B5EF4-FFF2-40B4-BE49-F238E27FC236}">
                  <a16:creationId xmlns:a16="http://schemas.microsoft.com/office/drawing/2014/main" id="{83B1B370-99C5-4E4B-BD9A-850BE2419EAF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91" name="五邊形 13">
              <a:extLst>
                <a:ext uri="{FF2B5EF4-FFF2-40B4-BE49-F238E27FC236}">
                  <a16:creationId xmlns:a16="http://schemas.microsoft.com/office/drawing/2014/main" id="{0C44B7A7-BF68-4E87-A375-3CBB7B47EDBD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Proposed method</a:t>
              </a:r>
            </a:p>
          </p:txBody>
        </p:sp>
        <p:sp>
          <p:nvSpPr>
            <p:cNvPr id="92" name="五邊形 14">
              <a:extLst>
                <a:ext uri="{FF2B5EF4-FFF2-40B4-BE49-F238E27FC236}">
                  <a16:creationId xmlns:a16="http://schemas.microsoft.com/office/drawing/2014/main" id="{67424982-B64C-4F76-9F1B-90FEBC497C8E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96" name="五邊形 16">
              <a:extLst>
                <a:ext uri="{FF2B5EF4-FFF2-40B4-BE49-F238E27FC236}">
                  <a16:creationId xmlns:a16="http://schemas.microsoft.com/office/drawing/2014/main" id="{F134F0C3-606F-4529-9DF8-92E6ABA0F4F3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0734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矩形 126">
            <a:extLst>
              <a:ext uri="{FF2B5EF4-FFF2-40B4-BE49-F238E27FC236}">
                <a16:creationId xmlns:a16="http://schemas.microsoft.com/office/drawing/2014/main" id="{6F7EC2E3-F551-4793-AFCA-1CA3F33EB981}"/>
              </a:ext>
            </a:extLst>
          </p:cNvPr>
          <p:cNvSpPr/>
          <p:nvPr/>
        </p:nvSpPr>
        <p:spPr>
          <a:xfrm>
            <a:off x="162803" y="3263830"/>
            <a:ext cx="6223261" cy="2447849"/>
          </a:xfrm>
          <a:prstGeom prst="rect">
            <a:avLst/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C09862B1-1755-45E7-A212-B14AD0CA457F}"/>
              </a:ext>
            </a:extLst>
          </p:cNvPr>
          <p:cNvSpPr/>
          <p:nvPr/>
        </p:nvSpPr>
        <p:spPr>
          <a:xfrm>
            <a:off x="1018944" y="1465214"/>
            <a:ext cx="9334424" cy="1226196"/>
          </a:xfrm>
          <a:prstGeom prst="rect">
            <a:avLst/>
          </a:prstGeom>
          <a:solidFill>
            <a:srgbClr val="5B9BD5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0DE627-C93C-42DA-BBAF-47C7170454DB}"/>
              </a:ext>
            </a:extLst>
          </p:cNvPr>
          <p:cNvSpPr/>
          <p:nvPr/>
        </p:nvSpPr>
        <p:spPr>
          <a:xfrm>
            <a:off x="431779" y="670407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6" name="直接连接符 26">
            <a:extLst>
              <a:ext uri="{FF2B5EF4-FFF2-40B4-BE49-F238E27FC236}">
                <a16:creationId xmlns:a16="http://schemas.microsoft.com/office/drawing/2014/main" id="{996B95BC-052D-4990-B940-4C31976A5266}"/>
              </a:ext>
            </a:extLst>
          </p:cNvPr>
          <p:cNvCxnSpPr/>
          <p:nvPr/>
        </p:nvCxnSpPr>
        <p:spPr>
          <a:xfrm>
            <a:off x="724387" y="670407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00FDE632-CA81-47F7-97B8-07430A3FAA93}"/>
              </a:ext>
            </a:extLst>
          </p:cNvPr>
          <p:cNvGrpSpPr/>
          <p:nvPr/>
        </p:nvGrpSpPr>
        <p:grpSpPr>
          <a:xfrm>
            <a:off x="213414" y="54237"/>
            <a:ext cx="976954" cy="1450797"/>
            <a:chOff x="224490" y="74790"/>
            <a:chExt cx="976954" cy="1450797"/>
          </a:xfrm>
        </p:grpSpPr>
        <p:pic>
          <p:nvPicPr>
            <p:cNvPr id="94" name="Picture 2" descr="「台北科技大學」的圖片搜尋結果">
              <a:extLst>
                <a:ext uri="{FF2B5EF4-FFF2-40B4-BE49-F238E27FC236}">
                  <a16:creationId xmlns:a16="http://schemas.microsoft.com/office/drawing/2014/main" id="{569DBACD-6398-4D59-AB24-2F526E0B73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490" y="74790"/>
              <a:ext cx="976954" cy="574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5" name="直接连接符 26">
              <a:extLst>
                <a:ext uri="{FF2B5EF4-FFF2-40B4-BE49-F238E27FC236}">
                  <a16:creationId xmlns:a16="http://schemas.microsoft.com/office/drawing/2014/main" id="{3577B17A-5ECA-4264-A381-AB35FC0797FB}"/>
                </a:ext>
              </a:extLst>
            </p:cNvPr>
            <p:cNvCxnSpPr/>
            <p:nvPr/>
          </p:nvCxnSpPr>
          <p:spPr>
            <a:xfrm>
              <a:off x="736267" y="734285"/>
              <a:ext cx="0" cy="79130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3" name="投影片編號版面配置區 3">
            <a:extLst>
              <a:ext uri="{FF2B5EF4-FFF2-40B4-BE49-F238E27FC236}">
                <a16:creationId xmlns:a16="http://schemas.microsoft.com/office/drawing/2014/main" id="{BBE0CCB9-C13A-4E56-9539-50511460B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7602" y="6475541"/>
            <a:ext cx="2743200" cy="365125"/>
          </a:xfrm>
        </p:spPr>
        <p:txBody>
          <a:bodyPr/>
          <a:lstStyle/>
          <a:p>
            <a:fld id="{AE1A832B-0495-4AA2-BEEA-FC9802FB9C4A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4B17081-0A4E-4FA3-8C23-40B5879C0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7" name="標題 1">
            <a:extLst>
              <a:ext uri="{FF2B5EF4-FFF2-40B4-BE49-F238E27FC236}">
                <a16:creationId xmlns:a16="http://schemas.microsoft.com/office/drawing/2014/main" id="{C26457F2-A41D-4349-B6AC-C25E6BCFB64F}"/>
              </a:ext>
            </a:extLst>
          </p:cNvPr>
          <p:cNvSpPr txBox="1">
            <a:spLocks/>
          </p:cNvSpPr>
          <p:nvPr/>
        </p:nvSpPr>
        <p:spPr>
          <a:xfrm>
            <a:off x="778351" y="498232"/>
            <a:ext cx="5317649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kumimoji="1" lang="en-US" altLang="zh-TW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</a:rPr>
              <a:t>Monitor strategy – integrated index</a:t>
            </a:r>
          </a:p>
        </p:txBody>
      </p:sp>
      <p:sp>
        <p:nvSpPr>
          <p:cNvPr id="59" name="內容版面配置區 2">
            <a:extLst>
              <a:ext uri="{FF2B5EF4-FFF2-40B4-BE49-F238E27FC236}">
                <a16:creationId xmlns:a16="http://schemas.microsoft.com/office/drawing/2014/main" id="{C03CDFD6-5C99-4283-87D7-DC186FB82A22}"/>
              </a:ext>
            </a:extLst>
          </p:cNvPr>
          <p:cNvSpPr txBox="1">
            <a:spLocks/>
          </p:cNvSpPr>
          <p:nvPr/>
        </p:nvSpPr>
        <p:spPr>
          <a:xfrm>
            <a:off x="309936" y="3345467"/>
            <a:ext cx="5464183" cy="11263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/>
              <a:t>For each indicator :</a:t>
            </a:r>
          </a:p>
          <a:p>
            <a:pPr marL="0" indent="0">
              <a:buNone/>
            </a:pPr>
            <a:r>
              <a:rPr lang="en-US" altLang="zh-TW" sz="2000" dirty="0"/>
              <a:t>If indicator exceed threshold </a:t>
            </a:r>
            <a:r>
              <a:rPr lang="en-US" altLang="zh-TW" sz="2000" dirty="0">
                <a:sym typeface="Wingdings" panose="05000000000000000000" pitchFamily="2" charset="2"/>
              </a:rPr>
              <a:t> indicator score = 1</a:t>
            </a:r>
          </a:p>
          <a:p>
            <a:pPr marL="0" indent="0">
              <a:buNone/>
            </a:pPr>
            <a:r>
              <a:rPr lang="en-US" altLang="zh-TW" sz="2000" dirty="0">
                <a:sym typeface="Wingdings" panose="05000000000000000000" pitchFamily="2" charset="2"/>
              </a:rPr>
              <a:t>For example : </a:t>
            </a:r>
            <a:endParaRPr lang="en-US" altLang="zh-TW" sz="20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47D13C1-A147-4C15-8F06-6362327F8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103" y="3325866"/>
            <a:ext cx="5411364" cy="2588044"/>
          </a:xfrm>
          <a:prstGeom prst="rect">
            <a:avLst/>
          </a:prstGeom>
        </p:spPr>
      </p:pic>
      <p:pic>
        <p:nvPicPr>
          <p:cNvPr id="98" name="圖片 97">
            <a:extLst>
              <a:ext uri="{FF2B5EF4-FFF2-40B4-BE49-F238E27FC236}">
                <a16:creationId xmlns:a16="http://schemas.microsoft.com/office/drawing/2014/main" id="{F79B481B-BDAB-4293-8B32-9036D16C3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2705" y="498232"/>
            <a:ext cx="1688097" cy="685555"/>
          </a:xfrm>
          <a:prstGeom prst="rect">
            <a:avLst/>
          </a:prstGeom>
        </p:spPr>
      </p:pic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D99C402-F241-4850-8C97-B87992DAB0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984947"/>
              </p:ext>
            </p:extLst>
          </p:nvPr>
        </p:nvGraphicFramePr>
        <p:xfrm>
          <a:off x="1090476" y="1947403"/>
          <a:ext cx="494665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3" name="Equation" r:id="rId7" imgW="2984400" imgH="291960" progId="Equation.DSMT4">
                  <p:embed/>
                </p:oleObj>
              </mc:Choice>
              <mc:Fallback>
                <p:oleObj name="Equation" r:id="rId7" imgW="29844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90476" y="1947403"/>
                        <a:ext cx="4946650" cy="48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" name="內容版面配置區 2">
            <a:extLst>
              <a:ext uri="{FF2B5EF4-FFF2-40B4-BE49-F238E27FC236}">
                <a16:creationId xmlns:a16="http://schemas.microsoft.com/office/drawing/2014/main" id="{44F1E429-64C4-4558-B917-5F7737129005}"/>
              </a:ext>
            </a:extLst>
          </p:cNvPr>
          <p:cNvSpPr txBox="1">
            <a:spLocks/>
          </p:cNvSpPr>
          <p:nvPr/>
        </p:nvSpPr>
        <p:spPr>
          <a:xfrm>
            <a:off x="542380" y="4509638"/>
            <a:ext cx="5937464" cy="11263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/>
              <a:t>Shape indicator</a:t>
            </a:r>
            <a:r>
              <a:rPr lang="zh-TW" altLang="en-US" sz="2000" dirty="0"/>
              <a:t>：</a:t>
            </a: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/>
              <a:t>If shape indicator exceed  threshold </a:t>
            </a:r>
            <a:r>
              <a:rPr lang="en-US" altLang="zh-TW" sz="2000" dirty="0">
                <a:sym typeface="Wingdings" panose="05000000000000000000" pitchFamily="2" charset="2"/>
              </a:rPr>
              <a:t> Shape score = 1</a:t>
            </a:r>
          </a:p>
          <a:p>
            <a:pPr marL="0" indent="0">
              <a:buNone/>
            </a:pPr>
            <a:r>
              <a:rPr lang="en-US" altLang="zh-TW" sz="2000" dirty="0">
                <a:sym typeface="Wingdings" panose="05000000000000000000" pitchFamily="2" charset="2"/>
              </a:rPr>
              <a:t>Else </a:t>
            </a:r>
            <a:r>
              <a:rPr lang="en-US" altLang="zh-TW" sz="2000" dirty="0"/>
              <a:t>shape </a:t>
            </a:r>
            <a:r>
              <a:rPr lang="en-US" altLang="zh-TW" sz="2000" dirty="0">
                <a:sym typeface="Wingdings" panose="05000000000000000000" pitchFamily="2" charset="2"/>
              </a:rPr>
              <a:t>score</a:t>
            </a:r>
            <a:r>
              <a:rPr lang="en-US" altLang="zh-TW" sz="2000" dirty="0"/>
              <a:t> =0</a:t>
            </a:r>
          </a:p>
        </p:txBody>
      </p:sp>
      <p:sp>
        <p:nvSpPr>
          <p:cNvPr id="119" name="內容版面配置區 2">
            <a:extLst>
              <a:ext uri="{FF2B5EF4-FFF2-40B4-BE49-F238E27FC236}">
                <a16:creationId xmlns:a16="http://schemas.microsoft.com/office/drawing/2014/main" id="{BBFBE845-49C0-4EEA-87D1-0618B35B855C}"/>
              </a:ext>
            </a:extLst>
          </p:cNvPr>
          <p:cNvSpPr txBox="1">
            <a:spLocks/>
          </p:cNvSpPr>
          <p:nvPr/>
        </p:nvSpPr>
        <p:spPr>
          <a:xfrm>
            <a:off x="309936" y="5746299"/>
            <a:ext cx="5937464" cy="654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/>
              <a:t>After score transformation, </a:t>
            </a:r>
            <a:r>
              <a:rPr lang="en-US" altLang="zh-TW" sz="2000" dirty="0">
                <a:solidFill>
                  <a:srgbClr val="0070C0"/>
                </a:solidFill>
              </a:rPr>
              <a:t>each indicator score will be concatenate as state array .</a:t>
            </a:r>
          </a:p>
        </p:txBody>
      </p:sp>
      <p:sp>
        <p:nvSpPr>
          <p:cNvPr id="123" name="內容版面配置區 2">
            <a:extLst>
              <a:ext uri="{FF2B5EF4-FFF2-40B4-BE49-F238E27FC236}">
                <a16:creationId xmlns:a16="http://schemas.microsoft.com/office/drawing/2014/main" id="{9ECF7143-91F1-40B3-8895-139C0221FCF8}"/>
              </a:ext>
            </a:extLst>
          </p:cNvPr>
          <p:cNvSpPr txBox="1">
            <a:spLocks/>
          </p:cNvSpPr>
          <p:nvPr/>
        </p:nvSpPr>
        <p:spPr>
          <a:xfrm>
            <a:off x="6239470" y="1450618"/>
            <a:ext cx="116422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/>
              <a:t>Where : </a:t>
            </a:r>
          </a:p>
        </p:txBody>
      </p:sp>
      <p:graphicFrame>
        <p:nvGraphicFramePr>
          <p:cNvPr id="19" name="物件 18">
            <a:extLst>
              <a:ext uri="{FF2B5EF4-FFF2-40B4-BE49-F238E27FC236}">
                <a16:creationId xmlns:a16="http://schemas.microsoft.com/office/drawing/2014/main" id="{37A2477C-5E17-42E4-9257-A0A45D10D5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705849"/>
              </p:ext>
            </p:extLst>
          </p:nvPr>
        </p:nvGraphicFramePr>
        <p:xfrm>
          <a:off x="6494219" y="1736636"/>
          <a:ext cx="146050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4" name="Equation" r:id="rId9" imgW="914400" imgH="228600" progId="Equation.DSMT4">
                  <p:embed/>
                </p:oleObj>
              </mc:Choice>
              <mc:Fallback>
                <p:oleObj name="Equation" r:id="rId9" imgW="914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94219" y="1736636"/>
                        <a:ext cx="1460500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物件 19">
            <a:extLst>
              <a:ext uri="{FF2B5EF4-FFF2-40B4-BE49-F238E27FC236}">
                <a16:creationId xmlns:a16="http://schemas.microsoft.com/office/drawing/2014/main" id="{FE89B04B-3563-41F9-BFD2-6AF1F13E65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549770"/>
              </p:ext>
            </p:extLst>
          </p:nvPr>
        </p:nvGraphicFramePr>
        <p:xfrm>
          <a:off x="8209468" y="1725797"/>
          <a:ext cx="1987904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5" name="Equation" r:id="rId11" imgW="1244520" imgH="228600" progId="Equation.DSMT4">
                  <p:embed/>
                </p:oleObj>
              </mc:Choice>
              <mc:Fallback>
                <p:oleObj name="Equation" r:id="rId11" imgW="12445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09468" y="1725797"/>
                        <a:ext cx="1987904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物件 123">
            <a:extLst>
              <a:ext uri="{FF2B5EF4-FFF2-40B4-BE49-F238E27FC236}">
                <a16:creationId xmlns:a16="http://schemas.microsoft.com/office/drawing/2014/main" id="{D3BACA02-9D37-4E84-B3D7-BF7EEEC707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664992"/>
              </p:ext>
            </p:extLst>
          </p:nvPr>
        </p:nvGraphicFramePr>
        <p:xfrm>
          <a:off x="6503988" y="2205038"/>
          <a:ext cx="14398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6" name="Equation" r:id="rId13" imgW="901440" imgH="228600" progId="Equation.DSMT4">
                  <p:embed/>
                </p:oleObj>
              </mc:Choice>
              <mc:Fallback>
                <p:oleObj name="Equation" r:id="rId13" imgW="901440" imgH="228600" progId="Equation.DSMT4">
                  <p:embed/>
                  <p:pic>
                    <p:nvPicPr>
                      <p:cNvPr id="19" name="物件 18">
                        <a:extLst>
                          <a:ext uri="{FF2B5EF4-FFF2-40B4-BE49-F238E27FC236}">
                            <a16:creationId xmlns:a16="http://schemas.microsoft.com/office/drawing/2014/main" id="{37A2477C-5E17-42E4-9257-A0A45D10D5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503988" y="2205038"/>
                        <a:ext cx="1439862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物件 124">
            <a:extLst>
              <a:ext uri="{FF2B5EF4-FFF2-40B4-BE49-F238E27FC236}">
                <a16:creationId xmlns:a16="http://schemas.microsoft.com/office/drawing/2014/main" id="{CBCD62E6-62EB-4BC3-AEC2-8B992C0B15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90746"/>
              </p:ext>
            </p:extLst>
          </p:nvPr>
        </p:nvGraphicFramePr>
        <p:xfrm>
          <a:off x="8214870" y="2203399"/>
          <a:ext cx="6286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97" name="Equation" r:id="rId15" imgW="393480" imgH="228600" progId="Equation.DSMT4">
                  <p:embed/>
                </p:oleObj>
              </mc:Choice>
              <mc:Fallback>
                <p:oleObj name="Equation" r:id="rId15" imgW="393480" imgH="228600" progId="Equation.DSMT4">
                  <p:embed/>
                  <p:pic>
                    <p:nvPicPr>
                      <p:cNvPr id="20" name="物件 19">
                        <a:extLst>
                          <a:ext uri="{FF2B5EF4-FFF2-40B4-BE49-F238E27FC236}">
                            <a16:creationId xmlns:a16="http://schemas.microsoft.com/office/drawing/2014/main" id="{FE89B04B-3563-41F9-BFD2-6AF1F13E65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214870" y="2203399"/>
                        <a:ext cx="628650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群組 34">
            <a:extLst>
              <a:ext uri="{FF2B5EF4-FFF2-40B4-BE49-F238E27FC236}">
                <a16:creationId xmlns:a16="http://schemas.microsoft.com/office/drawing/2014/main" id="{81B24EFC-3731-4FD5-8647-CFAD48E22A16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36" name="五邊形 12">
              <a:extLst>
                <a:ext uri="{FF2B5EF4-FFF2-40B4-BE49-F238E27FC236}">
                  <a16:creationId xmlns:a16="http://schemas.microsoft.com/office/drawing/2014/main" id="{38FAEBAF-2933-4E34-8245-EA1A87CF3B65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37" name="五邊形 13">
              <a:extLst>
                <a:ext uri="{FF2B5EF4-FFF2-40B4-BE49-F238E27FC236}">
                  <a16:creationId xmlns:a16="http://schemas.microsoft.com/office/drawing/2014/main" id="{09E3581B-23A9-451E-AF2B-31519601DD63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Proposed method</a:t>
              </a:r>
            </a:p>
          </p:txBody>
        </p:sp>
        <p:sp>
          <p:nvSpPr>
            <p:cNvPr id="38" name="五邊形 14">
              <a:extLst>
                <a:ext uri="{FF2B5EF4-FFF2-40B4-BE49-F238E27FC236}">
                  <a16:creationId xmlns:a16="http://schemas.microsoft.com/office/drawing/2014/main" id="{B5299807-2129-48A2-A63A-569917DB6DAD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39" name="五邊形 16">
              <a:extLst>
                <a:ext uri="{FF2B5EF4-FFF2-40B4-BE49-F238E27FC236}">
                  <a16:creationId xmlns:a16="http://schemas.microsoft.com/office/drawing/2014/main" id="{7BD52F65-FEF4-429F-91ED-BF1FBDA8DDD0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1074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 125">
            <a:extLst>
              <a:ext uri="{FF2B5EF4-FFF2-40B4-BE49-F238E27FC236}">
                <a16:creationId xmlns:a16="http://schemas.microsoft.com/office/drawing/2014/main" id="{C09862B1-1755-45E7-A212-B14AD0CA457F}"/>
              </a:ext>
            </a:extLst>
          </p:cNvPr>
          <p:cNvSpPr/>
          <p:nvPr/>
        </p:nvSpPr>
        <p:spPr>
          <a:xfrm>
            <a:off x="879129" y="1501698"/>
            <a:ext cx="10427046" cy="1126347"/>
          </a:xfrm>
          <a:prstGeom prst="rect">
            <a:avLst/>
          </a:prstGeom>
          <a:solidFill>
            <a:srgbClr val="5B9BD5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0DE627-C93C-42DA-BBAF-47C7170454DB}"/>
              </a:ext>
            </a:extLst>
          </p:cNvPr>
          <p:cNvSpPr/>
          <p:nvPr/>
        </p:nvSpPr>
        <p:spPr>
          <a:xfrm>
            <a:off x="431779" y="670407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6" name="直接连接符 26">
            <a:extLst>
              <a:ext uri="{FF2B5EF4-FFF2-40B4-BE49-F238E27FC236}">
                <a16:creationId xmlns:a16="http://schemas.microsoft.com/office/drawing/2014/main" id="{996B95BC-052D-4990-B940-4C31976A5266}"/>
              </a:ext>
            </a:extLst>
          </p:cNvPr>
          <p:cNvCxnSpPr/>
          <p:nvPr/>
        </p:nvCxnSpPr>
        <p:spPr>
          <a:xfrm>
            <a:off x="724387" y="670407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00FDE632-CA81-47F7-97B8-07430A3FAA93}"/>
              </a:ext>
            </a:extLst>
          </p:cNvPr>
          <p:cNvGrpSpPr/>
          <p:nvPr/>
        </p:nvGrpSpPr>
        <p:grpSpPr>
          <a:xfrm>
            <a:off x="213414" y="54237"/>
            <a:ext cx="976954" cy="1450797"/>
            <a:chOff x="224490" y="74790"/>
            <a:chExt cx="976954" cy="1450797"/>
          </a:xfrm>
        </p:grpSpPr>
        <p:pic>
          <p:nvPicPr>
            <p:cNvPr id="94" name="Picture 2" descr="「台北科技大學」的圖片搜尋結果">
              <a:extLst>
                <a:ext uri="{FF2B5EF4-FFF2-40B4-BE49-F238E27FC236}">
                  <a16:creationId xmlns:a16="http://schemas.microsoft.com/office/drawing/2014/main" id="{569DBACD-6398-4D59-AB24-2F526E0B73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490" y="74790"/>
              <a:ext cx="976954" cy="574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5" name="直接连接符 26">
              <a:extLst>
                <a:ext uri="{FF2B5EF4-FFF2-40B4-BE49-F238E27FC236}">
                  <a16:creationId xmlns:a16="http://schemas.microsoft.com/office/drawing/2014/main" id="{3577B17A-5ECA-4264-A381-AB35FC0797FB}"/>
                </a:ext>
              </a:extLst>
            </p:cNvPr>
            <p:cNvCxnSpPr/>
            <p:nvPr/>
          </p:nvCxnSpPr>
          <p:spPr>
            <a:xfrm>
              <a:off x="736267" y="734285"/>
              <a:ext cx="0" cy="79130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3" name="投影片編號版面配置區 3">
            <a:extLst>
              <a:ext uri="{FF2B5EF4-FFF2-40B4-BE49-F238E27FC236}">
                <a16:creationId xmlns:a16="http://schemas.microsoft.com/office/drawing/2014/main" id="{BBE0CCB9-C13A-4E56-9539-50511460B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7602" y="6475541"/>
            <a:ext cx="2743200" cy="365125"/>
          </a:xfrm>
        </p:spPr>
        <p:txBody>
          <a:bodyPr/>
          <a:lstStyle/>
          <a:p>
            <a:fld id="{AE1A832B-0495-4AA2-BEEA-FC9802FB9C4A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4B17081-0A4E-4FA3-8C23-40B5879C0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47" name="標題 1">
            <a:extLst>
              <a:ext uri="{FF2B5EF4-FFF2-40B4-BE49-F238E27FC236}">
                <a16:creationId xmlns:a16="http://schemas.microsoft.com/office/drawing/2014/main" id="{C26457F2-A41D-4349-B6AC-C25E6BCFB64F}"/>
              </a:ext>
            </a:extLst>
          </p:cNvPr>
          <p:cNvSpPr txBox="1">
            <a:spLocks/>
          </p:cNvSpPr>
          <p:nvPr/>
        </p:nvSpPr>
        <p:spPr>
          <a:xfrm>
            <a:off x="778351" y="498232"/>
            <a:ext cx="5317649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kumimoji="1" lang="en-US" altLang="zh-TW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</a:rPr>
              <a:t>Monitor strategy – </a:t>
            </a:r>
            <a:r>
              <a:rPr lang="en-US" altLang="zh-TW" sz="2400" b="1" dirty="0">
                <a:latin typeface="+mn-lt"/>
                <a:ea typeface="微軟正黑體" panose="020B0604030504040204" pitchFamily="34" charset="-120"/>
              </a:rPr>
              <a:t>Anomaly value</a:t>
            </a:r>
            <a:endParaRPr kumimoji="1" lang="en-US" altLang="zh-TW" sz="2400" b="1" dirty="0">
              <a:solidFill>
                <a:prstClr val="black">
                  <a:lumMod val="85000"/>
                  <a:lumOff val="15000"/>
                </a:prstClr>
              </a:solidFill>
              <a:latin typeface="+mn-lt"/>
              <a:ea typeface="微軟正黑體" panose="020B0604030504040204" pitchFamily="34" charset="-120"/>
            </a:endParaRPr>
          </a:p>
        </p:txBody>
      </p:sp>
      <p:graphicFrame>
        <p:nvGraphicFramePr>
          <p:cNvPr id="15" name="物件 14">
            <a:extLst>
              <a:ext uri="{FF2B5EF4-FFF2-40B4-BE49-F238E27FC236}">
                <a16:creationId xmlns:a16="http://schemas.microsoft.com/office/drawing/2014/main" id="{DD99C402-F241-4850-8C97-B87992DAB0B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022539" y="1737237"/>
          <a:ext cx="1220788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0" name="Equation" r:id="rId5" imgW="736560" imgH="393480" progId="Equation.DSMT4">
                  <p:embed/>
                </p:oleObj>
              </mc:Choice>
              <mc:Fallback>
                <p:oleObj name="Equation" r:id="rId5" imgW="736560" imgH="393480" progId="Equation.DSMT4">
                  <p:embed/>
                  <p:pic>
                    <p:nvPicPr>
                      <p:cNvPr id="15" name="物件 14">
                        <a:extLst>
                          <a:ext uri="{FF2B5EF4-FFF2-40B4-BE49-F238E27FC236}">
                            <a16:creationId xmlns:a16="http://schemas.microsoft.com/office/drawing/2014/main" id="{DD99C402-F241-4850-8C97-B87992DAB0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2539" y="1737237"/>
                        <a:ext cx="1220788" cy="652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物件 18">
            <a:extLst>
              <a:ext uri="{FF2B5EF4-FFF2-40B4-BE49-F238E27FC236}">
                <a16:creationId xmlns:a16="http://schemas.microsoft.com/office/drawing/2014/main" id="{37A2477C-5E17-42E4-9257-A0A45D10D51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810125" y="1843088"/>
          <a:ext cx="669925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1" name="Equation" r:id="rId7" imgW="419040" imgH="177480" progId="Equation.DSMT4">
                  <p:embed/>
                </p:oleObj>
              </mc:Choice>
              <mc:Fallback>
                <p:oleObj name="Equation" r:id="rId7" imgW="419040" imgH="177480" progId="Equation.DSMT4">
                  <p:embed/>
                  <p:pic>
                    <p:nvPicPr>
                      <p:cNvPr id="19" name="物件 18">
                        <a:extLst>
                          <a:ext uri="{FF2B5EF4-FFF2-40B4-BE49-F238E27FC236}">
                            <a16:creationId xmlns:a16="http://schemas.microsoft.com/office/drawing/2014/main" id="{37A2477C-5E17-42E4-9257-A0A45D10D5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10125" y="1843088"/>
                        <a:ext cx="669925" cy="284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物件 123">
            <a:extLst>
              <a:ext uri="{FF2B5EF4-FFF2-40B4-BE49-F238E27FC236}">
                <a16:creationId xmlns:a16="http://schemas.microsoft.com/office/drawing/2014/main" id="{D3BACA02-9D37-4E84-B3D7-BF7EEEC7074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789488" y="2178050"/>
          <a:ext cx="709612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2" name="Equation" r:id="rId9" imgW="444240" imgH="177480" progId="Equation.DSMT4">
                  <p:embed/>
                </p:oleObj>
              </mc:Choice>
              <mc:Fallback>
                <p:oleObj name="Equation" r:id="rId9" imgW="444240" imgH="177480" progId="Equation.DSMT4">
                  <p:embed/>
                  <p:pic>
                    <p:nvPicPr>
                      <p:cNvPr id="124" name="物件 123">
                        <a:extLst>
                          <a:ext uri="{FF2B5EF4-FFF2-40B4-BE49-F238E27FC236}">
                            <a16:creationId xmlns:a16="http://schemas.microsoft.com/office/drawing/2014/main" id="{D3BACA02-9D37-4E84-B3D7-BF7EEEC70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89488" y="2178050"/>
                        <a:ext cx="709612" cy="28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4DD78172-3E83-4D3D-8691-3DF7D92FB32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3" name="Equation" r:id="rId11" imgW="914400" imgH="198720" progId="Equation.DSMT4">
                  <p:embed/>
                </p:oleObj>
              </mc:Choice>
              <mc:Fallback>
                <p:oleObj name="Equation" r:id="rId11" imgW="914400" imgH="198720" progId="Equation.DSMT4">
                  <p:embed/>
                  <p:pic>
                    <p:nvPicPr>
                      <p:cNvPr id="3" name="物件 2">
                        <a:extLst>
                          <a:ext uri="{FF2B5EF4-FFF2-40B4-BE49-F238E27FC236}">
                            <a16:creationId xmlns:a16="http://schemas.microsoft.com/office/drawing/2014/main" id="{4DD78172-3E83-4D3D-8691-3DF7D92FB3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63A0D349-2BB2-493F-BA90-2DF05FABBEF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6704" y="3086681"/>
          <a:ext cx="425016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682">
                  <a:extLst>
                    <a:ext uri="{9D8B030D-6E8A-4147-A177-3AD203B41FA5}">
                      <a16:colId xmlns:a16="http://schemas.microsoft.com/office/drawing/2014/main" val="805470287"/>
                    </a:ext>
                  </a:extLst>
                </a:gridCol>
                <a:gridCol w="970897">
                  <a:extLst>
                    <a:ext uri="{9D8B030D-6E8A-4147-A177-3AD203B41FA5}">
                      <a16:colId xmlns:a16="http://schemas.microsoft.com/office/drawing/2014/main" val="2213452499"/>
                    </a:ext>
                  </a:extLst>
                </a:gridCol>
                <a:gridCol w="1197878">
                  <a:extLst>
                    <a:ext uri="{9D8B030D-6E8A-4147-A177-3AD203B41FA5}">
                      <a16:colId xmlns:a16="http://schemas.microsoft.com/office/drawing/2014/main" val="3395005805"/>
                    </a:ext>
                  </a:extLst>
                </a:gridCol>
                <a:gridCol w="1033704">
                  <a:extLst>
                    <a:ext uri="{9D8B030D-6E8A-4147-A177-3AD203B41FA5}">
                      <a16:colId xmlns:a16="http://schemas.microsoft.com/office/drawing/2014/main" val="4125526410"/>
                    </a:ext>
                  </a:extLst>
                </a:gridCol>
              </a:tblGrid>
              <a:tr h="244634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Shape indicator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Distribution indicator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Instant indicator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234500"/>
                  </a:ext>
                </a:extLst>
              </a:tr>
              <a:tr h="221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Maximum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0.0510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2.4985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0.0165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621719"/>
                  </a:ext>
                </a:extLst>
              </a:tr>
              <a:tr h="221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Thresh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0000FF"/>
                          </a:solidFill>
                        </a:rPr>
                        <a:t>0.0109</a:t>
                      </a:r>
                      <a:endParaRPr lang="zh-TW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0000FF"/>
                          </a:solidFill>
                        </a:rPr>
                        <a:t>-21.40</a:t>
                      </a:r>
                      <a:endParaRPr lang="zh-TW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0000FF"/>
                          </a:solidFill>
                        </a:rPr>
                        <a:t>0.0020</a:t>
                      </a:r>
                      <a:endParaRPr lang="zh-TW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190507"/>
                  </a:ext>
                </a:extLst>
              </a:tr>
              <a:tr h="2211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Minimum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0.0030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-23.1839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0.00005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48132"/>
                  </a:ext>
                </a:extLst>
              </a:tr>
            </a:tbl>
          </a:graphicData>
        </a:graphic>
      </p:graphicFrame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477B10AD-71B9-4111-B69C-3739A56F71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6705" y="5101718"/>
          <a:ext cx="425016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682">
                  <a:extLst>
                    <a:ext uri="{9D8B030D-6E8A-4147-A177-3AD203B41FA5}">
                      <a16:colId xmlns:a16="http://schemas.microsoft.com/office/drawing/2014/main" val="805470287"/>
                    </a:ext>
                  </a:extLst>
                </a:gridCol>
                <a:gridCol w="949738">
                  <a:extLst>
                    <a:ext uri="{9D8B030D-6E8A-4147-A177-3AD203B41FA5}">
                      <a16:colId xmlns:a16="http://schemas.microsoft.com/office/drawing/2014/main" val="2213452499"/>
                    </a:ext>
                  </a:extLst>
                </a:gridCol>
                <a:gridCol w="1219037">
                  <a:extLst>
                    <a:ext uri="{9D8B030D-6E8A-4147-A177-3AD203B41FA5}">
                      <a16:colId xmlns:a16="http://schemas.microsoft.com/office/drawing/2014/main" val="3395005805"/>
                    </a:ext>
                  </a:extLst>
                </a:gridCol>
                <a:gridCol w="1033704">
                  <a:extLst>
                    <a:ext uri="{9D8B030D-6E8A-4147-A177-3AD203B41FA5}">
                      <a16:colId xmlns:a16="http://schemas.microsoft.com/office/drawing/2014/main" val="4125526410"/>
                    </a:ext>
                  </a:extLst>
                </a:gridCol>
              </a:tblGrid>
              <a:tr h="244634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Shape value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Distribution value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Instant value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234500"/>
                  </a:ext>
                </a:extLst>
              </a:tr>
              <a:tr h="2211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Maximum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1.0000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1.0000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1.0000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621719"/>
                  </a:ext>
                </a:extLst>
              </a:tr>
              <a:tr h="2899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Thresh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0000FF"/>
                          </a:solidFill>
                        </a:rPr>
                        <a:t>0.1759</a:t>
                      </a:r>
                      <a:endParaRPr lang="zh-TW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0000FF"/>
                          </a:solidFill>
                        </a:rPr>
                        <a:t>0.0805</a:t>
                      </a:r>
                      <a:endParaRPr lang="zh-TW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0000FF"/>
                          </a:solidFill>
                        </a:rPr>
                        <a:t>0.1274</a:t>
                      </a:r>
                      <a:endParaRPr lang="zh-TW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190507"/>
                  </a:ext>
                </a:extLst>
              </a:tr>
              <a:tr h="2211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Minimum 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0.0000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0.0000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0.0000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48132"/>
                  </a:ext>
                </a:extLst>
              </a:tr>
            </a:tbl>
          </a:graphicData>
        </a:graphic>
      </p:graphicFrame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A8E4F1B7-32DB-48C3-B774-BA703029C7C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596313" y="1978025"/>
          <a:ext cx="262255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4" name="Equation" r:id="rId13" imgW="1460160" imgH="203040" progId="Equation.DSMT4">
                  <p:embed/>
                </p:oleObj>
              </mc:Choice>
              <mc:Fallback>
                <p:oleObj name="Equation" r:id="rId13" imgW="1460160" imgH="203040" progId="Equation.DSMT4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A8E4F1B7-32DB-48C3-B774-BA703029C7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596313" y="1978025"/>
                        <a:ext cx="2622550" cy="36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箭號: 向下 39">
            <a:extLst>
              <a:ext uri="{FF2B5EF4-FFF2-40B4-BE49-F238E27FC236}">
                <a16:creationId xmlns:a16="http://schemas.microsoft.com/office/drawing/2014/main" id="{B4E7008B-C48D-47E5-BC14-6E8106AEB20E}"/>
              </a:ext>
            </a:extLst>
          </p:cNvPr>
          <p:cNvSpPr/>
          <p:nvPr/>
        </p:nvSpPr>
        <p:spPr>
          <a:xfrm>
            <a:off x="2520315" y="4719644"/>
            <a:ext cx="262938" cy="34359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F183F98E-8E0D-4B5F-8B5E-905D692E777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75355" y="3278344"/>
          <a:ext cx="6619875" cy="2918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770">
                  <a:extLst>
                    <a:ext uri="{9D8B030D-6E8A-4147-A177-3AD203B41FA5}">
                      <a16:colId xmlns:a16="http://schemas.microsoft.com/office/drawing/2014/main" val="805470287"/>
                    </a:ext>
                  </a:extLst>
                </a:gridCol>
                <a:gridCol w="1370105">
                  <a:extLst>
                    <a:ext uri="{9D8B030D-6E8A-4147-A177-3AD203B41FA5}">
                      <a16:colId xmlns:a16="http://schemas.microsoft.com/office/drawing/2014/main" val="2213452499"/>
                    </a:ext>
                  </a:extLst>
                </a:gridCol>
                <a:gridCol w="1535020">
                  <a:extLst>
                    <a:ext uri="{9D8B030D-6E8A-4147-A177-3AD203B41FA5}">
                      <a16:colId xmlns:a16="http://schemas.microsoft.com/office/drawing/2014/main" val="3395005805"/>
                    </a:ext>
                  </a:extLst>
                </a:gridCol>
                <a:gridCol w="1341530">
                  <a:extLst>
                    <a:ext uri="{9D8B030D-6E8A-4147-A177-3AD203B41FA5}">
                      <a16:colId xmlns:a16="http://schemas.microsoft.com/office/drawing/2014/main" val="412552641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516359781"/>
                    </a:ext>
                  </a:extLst>
                </a:gridCol>
              </a:tblGrid>
              <a:tr h="652414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 marL="103013" marR="103013" marT="51506" marB="51506"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Shape value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103013" marR="103013" marT="51506" marB="51506"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+mn-lt"/>
                        </a:rPr>
                        <a:t>Distribution value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3013" marR="103013" marT="51506" marB="51506"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+mn-lt"/>
                        </a:rPr>
                        <a:t>Instant value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3013" marR="103013" marT="51506" marB="51506"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+mn-lt"/>
                        </a:rPr>
                        <a:t>Integrated index</a:t>
                      </a:r>
                      <a:endParaRPr lang="zh-TW" alt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3013" marR="103013" marT="51506" marB="51506" anchor="ctr">
                    <a:solidFill>
                      <a:srgbClr val="90BF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234500"/>
                  </a:ext>
                </a:extLst>
              </a:tr>
              <a:tr h="377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Normal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0.0927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0.0042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0.0858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621719"/>
                  </a:ext>
                </a:extLst>
              </a:tr>
              <a:tr h="377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Thresh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0.1759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0.0805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0.1274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190507"/>
                  </a:ext>
                </a:extLst>
              </a:tr>
              <a:tr h="377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Sample 1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0.0441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FF0000"/>
                          </a:solidFill>
                        </a:rPr>
                        <a:t>0.1269</a:t>
                      </a:r>
                      <a:endParaRPr lang="zh-TW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0.0124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48132"/>
                  </a:ext>
                </a:extLst>
              </a:tr>
              <a:tr h="377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Sample 2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0.1172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0.0210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FF0000"/>
                          </a:solidFill>
                        </a:rPr>
                        <a:t>0.1478</a:t>
                      </a:r>
                      <a:endParaRPr lang="zh-TW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136365"/>
                  </a:ext>
                </a:extLst>
              </a:tr>
              <a:tr h="377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Sample 3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FF0000"/>
                          </a:solidFill>
                        </a:rPr>
                        <a:t>0.3993</a:t>
                      </a:r>
                      <a:endParaRPr lang="zh-TW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FF0000"/>
                          </a:solidFill>
                        </a:rPr>
                        <a:t>0.0969</a:t>
                      </a:r>
                      <a:endParaRPr lang="zh-TW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FF0000"/>
                          </a:solidFill>
                        </a:rPr>
                        <a:t>0.6750</a:t>
                      </a:r>
                      <a:endParaRPr lang="zh-TW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328416"/>
                  </a:ext>
                </a:extLst>
              </a:tr>
              <a:tr h="377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Sample 4</a:t>
                      </a:r>
                      <a:endParaRPr kumimoji="0" lang="zh-TW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0.0156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0.0478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0.0808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03013" marR="103013" marT="51506" marB="51506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490845"/>
                  </a:ext>
                </a:extLst>
              </a:tr>
            </a:tbl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5144D587-9B4B-4B07-B0C5-FDD73207047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480050" y="2188875"/>
          <a:ext cx="3005138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5" name="Equation" r:id="rId15" imgW="1803240" imgH="177480" progId="Equation.DSMT4">
                  <p:embed/>
                </p:oleObj>
              </mc:Choice>
              <mc:Fallback>
                <p:oleObj name="Equation" r:id="rId15" imgW="1803240" imgH="177480" progId="Equation.DSMT4">
                  <p:embed/>
                  <p:pic>
                    <p:nvPicPr>
                      <p:cNvPr id="4" name="物件 3">
                        <a:extLst>
                          <a:ext uri="{FF2B5EF4-FFF2-40B4-BE49-F238E27FC236}">
                            <a16:creationId xmlns:a16="http://schemas.microsoft.com/office/drawing/2014/main" id="{5144D587-9B4B-4B07-B0C5-FDD7320704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480050" y="2188875"/>
                        <a:ext cx="3005138" cy="29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997C91BB-07F0-4E65-B95D-6F252C918D4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480050" y="1813788"/>
          <a:ext cx="2986017" cy="296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6" name="Equation" r:id="rId17" imgW="1790640" imgH="177480" progId="Equation.DSMT4">
                  <p:embed/>
                </p:oleObj>
              </mc:Choice>
              <mc:Fallback>
                <p:oleObj name="Equation" r:id="rId17" imgW="1790640" imgH="177480" progId="Equation.DSMT4">
                  <p:embed/>
                  <p:pic>
                    <p:nvPicPr>
                      <p:cNvPr id="9" name="物件 8">
                        <a:extLst>
                          <a:ext uri="{FF2B5EF4-FFF2-40B4-BE49-F238E27FC236}">
                            <a16:creationId xmlns:a16="http://schemas.microsoft.com/office/drawing/2014/main" id="{997C91BB-07F0-4E65-B95D-6F252C918D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480050" y="1813788"/>
                        <a:ext cx="2986017" cy="296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0F7206DC-4B0D-4146-9E6E-A487A81C64E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382635" y="1501697"/>
          <a:ext cx="878739" cy="323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7" name="Equation" r:id="rId19" imgW="482400" imgH="177480" progId="Equation.DSMT4">
                  <p:embed/>
                </p:oleObj>
              </mc:Choice>
              <mc:Fallback>
                <p:oleObj name="Equation" r:id="rId19" imgW="482400" imgH="177480" progId="Equation.DSMT4">
                  <p:embed/>
                  <p:pic>
                    <p:nvPicPr>
                      <p:cNvPr id="10" name="物件 9">
                        <a:extLst>
                          <a:ext uri="{FF2B5EF4-FFF2-40B4-BE49-F238E27FC236}">
                            <a16:creationId xmlns:a16="http://schemas.microsoft.com/office/drawing/2014/main" id="{0F7206DC-4B0D-4146-9E6E-A487A81C6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382635" y="1501697"/>
                        <a:ext cx="878739" cy="3237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>
            <a:extLst>
              <a:ext uri="{FF2B5EF4-FFF2-40B4-BE49-F238E27FC236}">
                <a16:creationId xmlns:a16="http://schemas.microsoft.com/office/drawing/2014/main" id="{FF6815B9-747D-4F00-AE1A-2B2C8015EA3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182630" y="1912402"/>
          <a:ext cx="1839909" cy="358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8" name="Equation" r:id="rId21" imgW="1041120" imgH="203040" progId="Equation.DSMT4">
                  <p:embed/>
                </p:oleObj>
              </mc:Choice>
              <mc:Fallback>
                <p:oleObj name="Equation" r:id="rId21" imgW="1041120" imgH="203040" progId="Equation.DSMT4">
                  <p:embed/>
                  <p:pic>
                    <p:nvPicPr>
                      <p:cNvPr id="11" name="物件 10">
                        <a:extLst>
                          <a:ext uri="{FF2B5EF4-FFF2-40B4-BE49-F238E27FC236}">
                            <a16:creationId xmlns:a16="http://schemas.microsoft.com/office/drawing/2014/main" id="{FF6815B9-747D-4F00-AE1A-2B2C8015EA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82630" y="1912402"/>
                        <a:ext cx="1839909" cy="358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矩形 43">
            <a:extLst>
              <a:ext uri="{FF2B5EF4-FFF2-40B4-BE49-F238E27FC236}">
                <a16:creationId xmlns:a16="http://schemas.microsoft.com/office/drawing/2014/main" id="{A02253E8-0DD8-4DAE-8D94-33F51C11F86E}"/>
              </a:ext>
            </a:extLst>
          </p:cNvPr>
          <p:cNvSpPr/>
          <p:nvPr/>
        </p:nvSpPr>
        <p:spPr>
          <a:xfrm>
            <a:off x="431779" y="2647692"/>
            <a:ext cx="1882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Transformation</a:t>
            </a:r>
            <a:r>
              <a:rPr lang="zh-TW" altLang="en-US" dirty="0"/>
              <a:t>：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8EEE70A-4B84-4C0A-9ABB-DFF049A43BAB}"/>
              </a:ext>
            </a:extLst>
          </p:cNvPr>
          <p:cNvSpPr/>
          <p:nvPr/>
        </p:nvSpPr>
        <p:spPr>
          <a:xfrm>
            <a:off x="5178698" y="2818511"/>
            <a:ext cx="1882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Detection result</a:t>
            </a:r>
            <a:r>
              <a:rPr lang="zh-TW" altLang="en-US" dirty="0"/>
              <a:t>：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D94F9B56-3019-4ACC-9061-28703B81EDE5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59" name="五邊形 12">
              <a:extLst>
                <a:ext uri="{FF2B5EF4-FFF2-40B4-BE49-F238E27FC236}">
                  <a16:creationId xmlns:a16="http://schemas.microsoft.com/office/drawing/2014/main" id="{7741BFD7-FC3E-4C3F-9496-1D988FF32CAE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60" name="五邊形 13">
              <a:extLst>
                <a:ext uri="{FF2B5EF4-FFF2-40B4-BE49-F238E27FC236}">
                  <a16:creationId xmlns:a16="http://schemas.microsoft.com/office/drawing/2014/main" id="{CA9DF782-7AA4-42CC-A4FB-482649E8EEF1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Proposed method</a:t>
              </a:r>
            </a:p>
          </p:txBody>
        </p:sp>
        <p:sp>
          <p:nvSpPr>
            <p:cNvPr id="61" name="五邊形 14">
              <a:extLst>
                <a:ext uri="{FF2B5EF4-FFF2-40B4-BE49-F238E27FC236}">
                  <a16:creationId xmlns:a16="http://schemas.microsoft.com/office/drawing/2014/main" id="{ABAB010C-DEAC-4A56-ACD6-DD3DE95E19B0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>
                  <a:solidFill>
                    <a:prstClr val="black"/>
                  </a:solidFill>
                  <a:latin typeface="Calibri" panose="020F0502020204030204" pitchFamily="34" charset="0"/>
                </a:rPr>
                <a:t>Experiment result</a:t>
              </a:r>
              <a:endParaRPr lang="en-US" altLang="zh-TW" sz="1200" b="1" kern="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2" name="五邊形 16">
              <a:extLst>
                <a:ext uri="{FF2B5EF4-FFF2-40B4-BE49-F238E27FC236}">
                  <a16:creationId xmlns:a16="http://schemas.microsoft.com/office/drawing/2014/main" id="{B5094788-0D71-4EAE-816C-92C55921E4F9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40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4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881EDE3C-0C0C-4CC4-94FF-8E4A63255FE2}"/>
              </a:ext>
            </a:extLst>
          </p:cNvPr>
          <p:cNvSpPr/>
          <p:nvPr/>
        </p:nvSpPr>
        <p:spPr>
          <a:xfrm>
            <a:off x="6497985" y="4333784"/>
            <a:ext cx="5533367" cy="2447849"/>
          </a:xfrm>
          <a:prstGeom prst="rect">
            <a:avLst/>
          </a:prstGeom>
          <a:solidFill>
            <a:srgbClr val="FFC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36591E2-5B4B-4DF5-BDF8-DCCEE57D2D38}"/>
              </a:ext>
            </a:extLst>
          </p:cNvPr>
          <p:cNvSpPr/>
          <p:nvPr/>
        </p:nvSpPr>
        <p:spPr>
          <a:xfrm>
            <a:off x="6216966" y="515202"/>
            <a:ext cx="5748886" cy="3339042"/>
          </a:xfrm>
          <a:prstGeom prst="rect">
            <a:avLst/>
          </a:prstGeom>
          <a:solidFill>
            <a:srgbClr val="5B9BD5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5317649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Data description</a:t>
            </a:r>
            <a:r>
              <a:rPr lang="zh-TW" altLang="en-US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– LD LOW</a:t>
            </a:r>
            <a:endParaRPr kumimoji="1" lang="en-US" altLang="zh-TW" sz="2400" b="1" dirty="0">
              <a:solidFill>
                <a:prstClr val="black">
                  <a:lumMod val="85000"/>
                  <a:lumOff val="15000"/>
                </a:prstClr>
              </a:solidFill>
              <a:latin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4F443EF-F448-4C94-8558-F27BF31D6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716479"/>
              </p:ext>
            </p:extLst>
          </p:nvPr>
        </p:nvGraphicFramePr>
        <p:xfrm>
          <a:off x="443659" y="4413659"/>
          <a:ext cx="5830018" cy="221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040">
                  <a:extLst>
                    <a:ext uri="{9D8B030D-6E8A-4147-A177-3AD203B41FA5}">
                      <a16:colId xmlns:a16="http://schemas.microsoft.com/office/drawing/2014/main" val="805470287"/>
                    </a:ext>
                  </a:extLst>
                </a:gridCol>
                <a:gridCol w="1120878">
                  <a:extLst>
                    <a:ext uri="{9D8B030D-6E8A-4147-A177-3AD203B41FA5}">
                      <a16:colId xmlns:a16="http://schemas.microsoft.com/office/drawing/2014/main" val="2213452499"/>
                    </a:ext>
                  </a:extLst>
                </a:gridCol>
                <a:gridCol w="1002890">
                  <a:extLst>
                    <a:ext uri="{9D8B030D-6E8A-4147-A177-3AD203B41FA5}">
                      <a16:colId xmlns:a16="http://schemas.microsoft.com/office/drawing/2014/main" val="2114386971"/>
                    </a:ext>
                  </a:extLst>
                </a:gridCol>
                <a:gridCol w="1868210">
                  <a:extLst>
                    <a:ext uri="{9D8B030D-6E8A-4147-A177-3AD203B41FA5}">
                      <a16:colId xmlns:a16="http://schemas.microsoft.com/office/drawing/2014/main" val="41941733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TimeGAN</a:t>
                      </a:r>
                      <a:endParaRPr lang="zh-TW" alt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LSTM-DAGMM</a:t>
                      </a:r>
                      <a:endParaRPr lang="zh-TW" alt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34500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Training set</a:t>
                      </a:r>
                      <a:endParaRPr lang="zh-TW" alt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2943</a:t>
                      </a:r>
                      <a:endParaRPr lang="zh-TW" alt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5958</a:t>
                      </a:r>
                      <a:endParaRPr lang="zh-TW" alt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2943(real data)</a:t>
                      </a:r>
                      <a:endParaRPr lang="zh-TW" alt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6706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2943(</a:t>
                      </a:r>
                      <a:r>
                        <a:rPr lang="en-US" altLang="zh-TW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TimeGAN</a:t>
                      </a:r>
                      <a:r>
                        <a:rPr lang="en-US" altLang="zh-TW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  <a:endParaRPr lang="zh-TW" alt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896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Validation set</a:t>
                      </a:r>
                      <a:endParaRPr lang="zh-TW" alt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zh-TW" alt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445</a:t>
                      </a:r>
                      <a:endParaRPr lang="zh-TW" alt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601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Test set</a:t>
                      </a:r>
                      <a:endParaRPr lang="zh-TW" alt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-</a:t>
                      </a:r>
                      <a:endParaRPr lang="zh-TW" alt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704</a:t>
                      </a:r>
                      <a:endParaRPr lang="zh-TW" alt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030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Sequence length</a:t>
                      </a:r>
                      <a:endParaRPr lang="zh-TW" alt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60</a:t>
                      </a:r>
                      <a:endParaRPr lang="zh-TW" alt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60</a:t>
                      </a:r>
                      <a:endParaRPr lang="zh-TW" altLang="en-US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060829"/>
                  </a:ext>
                </a:extLst>
              </a:tr>
            </a:tbl>
          </a:graphicData>
        </a:graphic>
      </p:graphicFrame>
      <p:pic>
        <p:nvPicPr>
          <p:cNvPr id="79" name="Picture 4">
            <a:extLst>
              <a:ext uri="{FF2B5EF4-FFF2-40B4-BE49-F238E27FC236}">
                <a16:creationId xmlns:a16="http://schemas.microsoft.com/office/drawing/2014/main" id="{5C04A9F7-CE34-408F-A44C-160C36F22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783" y="614660"/>
            <a:ext cx="4848327" cy="165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01099485-EEC6-48FB-B96E-7360D53E096C}"/>
              </a:ext>
            </a:extLst>
          </p:cNvPr>
          <p:cNvCxnSpPr>
            <a:cxnSpLocks/>
          </p:cNvCxnSpPr>
          <p:nvPr/>
        </p:nvCxnSpPr>
        <p:spPr>
          <a:xfrm flipH="1" flipV="1">
            <a:off x="7629833" y="2192598"/>
            <a:ext cx="987119" cy="4371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B2DAF9FA-B76A-41D9-ACB2-92CA3F619B52}"/>
              </a:ext>
            </a:extLst>
          </p:cNvPr>
          <p:cNvSpPr/>
          <p:nvPr/>
        </p:nvSpPr>
        <p:spPr>
          <a:xfrm>
            <a:off x="7177548" y="611950"/>
            <a:ext cx="452284" cy="1580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TW" altLang="en-US" sz="110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12326AC-F3EB-4841-99F6-122AE1ADD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411" y="4998540"/>
            <a:ext cx="3264312" cy="1783094"/>
          </a:xfrm>
          <a:prstGeom prst="rect">
            <a:avLst/>
          </a:prstGeom>
        </p:spPr>
      </p:pic>
      <p:sp>
        <p:nvSpPr>
          <p:cNvPr id="88" name="標題 1">
            <a:extLst>
              <a:ext uri="{FF2B5EF4-FFF2-40B4-BE49-F238E27FC236}">
                <a16:creationId xmlns:a16="http://schemas.microsoft.com/office/drawing/2014/main" id="{F9666821-BBC6-44B0-BD8F-F786677A3621}"/>
              </a:ext>
            </a:extLst>
          </p:cNvPr>
          <p:cNvSpPr txBox="1">
            <a:spLocks/>
          </p:cNvSpPr>
          <p:nvPr/>
        </p:nvSpPr>
        <p:spPr>
          <a:xfrm>
            <a:off x="10397122" y="5637076"/>
            <a:ext cx="756670" cy="50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kumimoji="1" lang="en-US" altLang="zh-TW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alibri" panose="020F0502020204030204" pitchFamily="34" charset="0"/>
              </a:rPr>
              <a:t>……</a:t>
            </a:r>
          </a:p>
        </p:txBody>
      </p: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4994F759-68C6-439D-85E6-443B755B53B6}"/>
              </a:ext>
            </a:extLst>
          </p:cNvPr>
          <p:cNvCxnSpPr>
            <a:cxnSpLocks/>
          </p:cNvCxnSpPr>
          <p:nvPr/>
        </p:nvCxnSpPr>
        <p:spPr>
          <a:xfrm>
            <a:off x="9246064" y="3975733"/>
            <a:ext cx="0" cy="352951"/>
          </a:xfrm>
          <a:prstGeom prst="straightConnector1">
            <a:avLst/>
          </a:prstGeom>
          <a:ln w="38100">
            <a:solidFill>
              <a:schemeClr val="tx2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2EA5A4D3-F3A5-45A9-9A2C-D613BE70A185}"/>
              </a:ext>
            </a:extLst>
          </p:cNvPr>
          <p:cNvSpPr txBox="1"/>
          <p:nvPr/>
        </p:nvSpPr>
        <p:spPr>
          <a:xfrm>
            <a:off x="6715815" y="4342201"/>
            <a:ext cx="272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accent1">
                    <a:lumMod val="25000"/>
                  </a:schemeClr>
                </a:solidFill>
                <a:ea typeface="微軟正黑體"/>
              </a:rPr>
              <a:t>Torque sequence data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3B9C22E-DF38-473A-A7F3-0AF2827A8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7985" y="2686319"/>
            <a:ext cx="2801646" cy="1084740"/>
          </a:xfrm>
          <a:prstGeom prst="rect">
            <a:avLst/>
          </a:prstGeom>
        </p:spPr>
      </p:pic>
      <p:sp>
        <p:nvSpPr>
          <p:cNvPr id="2" name="右大括弧 1">
            <a:extLst>
              <a:ext uri="{FF2B5EF4-FFF2-40B4-BE49-F238E27FC236}">
                <a16:creationId xmlns:a16="http://schemas.microsoft.com/office/drawing/2014/main" id="{DDE3C9C5-1465-4949-A6F1-5B12AB706183}"/>
              </a:ext>
            </a:extLst>
          </p:cNvPr>
          <p:cNvSpPr/>
          <p:nvPr/>
        </p:nvSpPr>
        <p:spPr>
          <a:xfrm>
            <a:off x="9216127" y="2742914"/>
            <a:ext cx="336448" cy="971550"/>
          </a:xfrm>
          <a:prstGeom prst="rightBrace">
            <a:avLst>
              <a:gd name="adj1" fmla="val 3008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6D01344-C1D9-4B21-9A76-A95DCD4D87F8}"/>
              </a:ext>
            </a:extLst>
          </p:cNvPr>
          <p:cNvSpPr txBox="1"/>
          <p:nvPr/>
        </p:nvSpPr>
        <p:spPr>
          <a:xfrm>
            <a:off x="9524000" y="3049000"/>
            <a:ext cx="264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25000"/>
                  </a:schemeClr>
                </a:solidFill>
                <a:ea typeface="微軟正黑體"/>
              </a:rPr>
              <a:t>By robot operating cycle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F99436E-46E7-4C52-95C9-E9F67923C2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2181" y="1550987"/>
            <a:ext cx="2783506" cy="278350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09A72AC-C7FB-407C-89DE-CC27FDF105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47" y="1948907"/>
            <a:ext cx="784178" cy="784178"/>
          </a:xfrm>
          <a:prstGeom prst="rect">
            <a:avLst/>
          </a:prstGeom>
        </p:spPr>
      </p:pic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037EEA47-480A-4E34-972A-70D7680DB366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435421" y="593174"/>
            <a:ext cx="320049" cy="2391419"/>
          </a:xfrm>
          <a:prstGeom prst="bentConnector2">
            <a:avLst/>
          </a:prstGeom>
          <a:ln w="38100">
            <a:solidFill>
              <a:schemeClr val="tx2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91334D1B-D06B-42CF-A651-E8218A5A084D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46" name="五邊形 12">
              <a:extLst>
                <a:ext uri="{FF2B5EF4-FFF2-40B4-BE49-F238E27FC236}">
                  <a16:creationId xmlns:a16="http://schemas.microsoft.com/office/drawing/2014/main" id="{6C9E363F-3306-47CF-865D-746CA170ACD9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47" name="五邊形 13">
              <a:extLst>
                <a:ext uri="{FF2B5EF4-FFF2-40B4-BE49-F238E27FC236}">
                  <a16:creationId xmlns:a16="http://schemas.microsoft.com/office/drawing/2014/main" id="{C8121F2B-F166-404C-86A8-728E32286438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Proposed method</a:t>
              </a:r>
            </a:p>
          </p:txBody>
        </p:sp>
        <p:sp>
          <p:nvSpPr>
            <p:cNvPr id="48" name="五邊形 14">
              <a:extLst>
                <a:ext uri="{FF2B5EF4-FFF2-40B4-BE49-F238E27FC236}">
                  <a16:creationId xmlns:a16="http://schemas.microsoft.com/office/drawing/2014/main" id="{B224F425-1D32-4D97-BB46-0C98D3F35EA7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51" name="五邊形 16">
              <a:extLst>
                <a:ext uri="{FF2B5EF4-FFF2-40B4-BE49-F238E27FC236}">
                  <a16:creationId xmlns:a16="http://schemas.microsoft.com/office/drawing/2014/main" id="{7B8E42AB-E108-45A3-960D-41FC22F21B9D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690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5317649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Experiment design</a:t>
            </a:r>
            <a:endParaRPr kumimoji="1" lang="en-US" altLang="zh-TW" sz="2400" b="1" dirty="0">
              <a:solidFill>
                <a:prstClr val="black">
                  <a:lumMod val="85000"/>
                  <a:lumOff val="15000"/>
                </a:prstClr>
              </a:solidFill>
              <a:latin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graphicFrame>
        <p:nvGraphicFramePr>
          <p:cNvPr id="98" name="表格 97">
            <a:extLst>
              <a:ext uri="{FF2B5EF4-FFF2-40B4-BE49-F238E27FC236}">
                <a16:creationId xmlns:a16="http://schemas.microsoft.com/office/drawing/2014/main" id="{672EFB7A-BCF5-4C55-A4EF-328BFD08C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622897"/>
              </p:ext>
            </p:extLst>
          </p:nvPr>
        </p:nvGraphicFramePr>
        <p:xfrm>
          <a:off x="1320574" y="2977712"/>
          <a:ext cx="3261050" cy="186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042">
                  <a:extLst>
                    <a:ext uri="{9D8B030D-6E8A-4147-A177-3AD203B41FA5}">
                      <a16:colId xmlns:a16="http://schemas.microsoft.com/office/drawing/2014/main" val="805470287"/>
                    </a:ext>
                  </a:extLst>
                </a:gridCol>
                <a:gridCol w="1898008">
                  <a:extLst>
                    <a:ext uri="{9D8B030D-6E8A-4147-A177-3AD203B41FA5}">
                      <a16:colId xmlns:a16="http://schemas.microsoft.com/office/drawing/2014/main" val="2213452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Operation</a:t>
                      </a:r>
                      <a:endParaRPr lang="zh-TW" alt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factor</a:t>
                      </a:r>
                      <a:endParaRPr lang="zh-TW" alt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23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Standby</a:t>
                      </a:r>
                      <a:endParaRPr lang="zh-TW" alt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Belt</a:t>
                      </a:r>
                      <a:endParaRPr lang="zh-TW" alt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67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Carrying</a:t>
                      </a:r>
                      <a:endParaRPr lang="zh-TW" alt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Bearing</a:t>
                      </a:r>
                    </a:p>
                    <a:p>
                      <a:pPr algn="ctr"/>
                      <a:r>
                        <a:rPr lang="en-US" altLang="zh-TW" sz="16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Slider</a:t>
                      </a: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601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Complexity</a:t>
                      </a:r>
                      <a:endParaRPr lang="zh-TW" altLang="en-US" sz="16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Belt &amp; bearing</a:t>
                      </a:r>
                    </a:p>
                    <a:p>
                      <a:pPr algn="ctr"/>
                      <a:r>
                        <a:rPr lang="en-US" altLang="zh-TW" sz="16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Belt &amp; slider</a:t>
                      </a: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30724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45C40470-E005-4D18-8A9B-43CD9DCEA712}"/>
              </a:ext>
            </a:extLst>
          </p:cNvPr>
          <p:cNvSpPr/>
          <p:nvPr/>
        </p:nvSpPr>
        <p:spPr>
          <a:xfrm>
            <a:off x="489373" y="500921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Based on the machine‘s operating principles and combined with normal signal data, design abnormal samples. corresponding to the following types of anomalies</a:t>
            </a:r>
            <a:r>
              <a:rPr lang="zh-TW" altLang="en-US" dirty="0"/>
              <a:t>：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Contextual abnormality.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point abnormality.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sequence abnormality.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3B6ADBF3-FA7A-4AF3-B1B7-F6DF4034D1A1}"/>
              </a:ext>
            </a:extLst>
          </p:cNvPr>
          <p:cNvSpPr txBox="1"/>
          <p:nvPr/>
        </p:nvSpPr>
        <p:spPr>
          <a:xfrm>
            <a:off x="6135410" y="1043145"/>
            <a:ext cx="1951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prstClr val="black"/>
                </a:solidFill>
                <a:ea typeface="微軟正黑體"/>
              </a:rPr>
              <a:t>Point abnormality</a:t>
            </a:r>
            <a:endParaRPr lang="zh-TW" altLang="en-US" sz="1600" b="1" dirty="0">
              <a:solidFill>
                <a:prstClr val="black"/>
              </a:solidFill>
              <a:ea typeface="微軟正黑體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D216EDF2-0BB3-46BD-9BBA-D3175C2189E8}"/>
              </a:ext>
            </a:extLst>
          </p:cNvPr>
          <p:cNvSpPr txBox="1"/>
          <p:nvPr/>
        </p:nvSpPr>
        <p:spPr>
          <a:xfrm>
            <a:off x="8842255" y="3078135"/>
            <a:ext cx="2631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prstClr val="black"/>
                </a:solidFill>
                <a:ea typeface="微軟正黑體"/>
              </a:rPr>
              <a:t>Contextual abnormality</a:t>
            </a:r>
            <a:endParaRPr lang="zh-TW" altLang="en-US" sz="1600" b="1" dirty="0">
              <a:solidFill>
                <a:prstClr val="black"/>
              </a:solidFill>
              <a:ea typeface="微軟正黑體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106F0F5-C364-4467-92AD-E5A0415FB3AE}"/>
              </a:ext>
            </a:extLst>
          </p:cNvPr>
          <p:cNvSpPr txBox="1"/>
          <p:nvPr/>
        </p:nvSpPr>
        <p:spPr>
          <a:xfrm>
            <a:off x="6835731" y="5009216"/>
            <a:ext cx="2422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prstClr val="black"/>
                </a:solidFill>
                <a:ea typeface="微軟正黑體"/>
              </a:rPr>
              <a:t>Sequence abnormality</a:t>
            </a:r>
            <a:endParaRPr lang="zh-TW" altLang="en-US" sz="1600" b="1" dirty="0">
              <a:solidFill>
                <a:prstClr val="black"/>
              </a:solidFill>
              <a:ea typeface="微軟正黑體"/>
            </a:endParaRPr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02ADE101-6CB2-4C91-99B5-CA33C669B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506" y="1415700"/>
            <a:ext cx="3533225" cy="1240118"/>
          </a:xfrm>
          <a:prstGeom prst="rect">
            <a:avLst/>
          </a:prstGeom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9C5DB28B-676E-45B5-967A-D2803FF70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715" y="3450957"/>
            <a:ext cx="3527013" cy="124069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C58AC0C6-501F-4C98-BBCF-7A9815023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496" y="5381771"/>
            <a:ext cx="3517946" cy="1240690"/>
          </a:xfrm>
          <a:prstGeom prst="rect">
            <a:avLst/>
          </a:prstGeom>
        </p:spPr>
      </p:pic>
      <p:sp>
        <p:nvSpPr>
          <p:cNvPr id="23" name="橢圓 22">
            <a:extLst>
              <a:ext uri="{FF2B5EF4-FFF2-40B4-BE49-F238E27FC236}">
                <a16:creationId xmlns:a16="http://schemas.microsoft.com/office/drawing/2014/main" id="{0A99C66E-2950-443F-911C-ED4AF2C36511}"/>
              </a:ext>
            </a:extLst>
          </p:cNvPr>
          <p:cNvSpPr/>
          <p:nvPr/>
        </p:nvSpPr>
        <p:spPr>
          <a:xfrm>
            <a:off x="6520920" y="1425052"/>
            <a:ext cx="548431" cy="5484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C0E18CC9-8C80-4B30-A4AB-1E452C093B9E}"/>
              </a:ext>
            </a:extLst>
          </p:cNvPr>
          <p:cNvSpPr/>
          <p:nvPr/>
        </p:nvSpPr>
        <p:spPr>
          <a:xfrm>
            <a:off x="10269427" y="3556539"/>
            <a:ext cx="357123" cy="3571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3DE76373-5413-4965-B7F0-2CEABEB4ED60}"/>
              </a:ext>
            </a:extLst>
          </p:cNvPr>
          <p:cNvSpPr/>
          <p:nvPr/>
        </p:nvSpPr>
        <p:spPr>
          <a:xfrm>
            <a:off x="7948237" y="5573218"/>
            <a:ext cx="455137" cy="4551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FE0B27-AAE2-405D-ADED-F3E757A6E7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3791" y="1381699"/>
            <a:ext cx="3364182" cy="1484446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1F1FDEAF-F674-44DA-92FF-4058592FC540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43" name="五邊形 12">
              <a:extLst>
                <a:ext uri="{FF2B5EF4-FFF2-40B4-BE49-F238E27FC236}">
                  <a16:creationId xmlns:a16="http://schemas.microsoft.com/office/drawing/2014/main" id="{120F55BE-1ECB-4488-88A6-68E945003C11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44" name="五邊形 13">
              <a:extLst>
                <a:ext uri="{FF2B5EF4-FFF2-40B4-BE49-F238E27FC236}">
                  <a16:creationId xmlns:a16="http://schemas.microsoft.com/office/drawing/2014/main" id="{FE39D54B-88C7-4157-AF72-46948381BD36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Proposed method</a:t>
              </a:r>
            </a:p>
          </p:txBody>
        </p:sp>
        <p:sp>
          <p:nvSpPr>
            <p:cNvPr id="45" name="五邊形 14">
              <a:extLst>
                <a:ext uri="{FF2B5EF4-FFF2-40B4-BE49-F238E27FC236}">
                  <a16:creationId xmlns:a16="http://schemas.microsoft.com/office/drawing/2014/main" id="{2B5FAECC-8DA0-4F87-8AA3-8EFCF0374A22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54" name="五邊形 16">
              <a:extLst>
                <a:ext uri="{FF2B5EF4-FFF2-40B4-BE49-F238E27FC236}">
                  <a16:creationId xmlns:a16="http://schemas.microsoft.com/office/drawing/2014/main" id="{45528FF3-6429-4CDC-ACDF-A3CD53D1DC94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5DC14D8E-3818-4D74-A105-B842BA8EE52E}"/>
              </a:ext>
            </a:extLst>
          </p:cNvPr>
          <p:cNvSpPr/>
          <p:nvPr/>
        </p:nvSpPr>
        <p:spPr>
          <a:xfrm>
            <a:off x="6835731" y="2598819"/>
            <a:ext cx="209063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00" dirty="0"/>
              <a:t>Choi et al., 2021; </a:t>
            </a:r>
            <a:r>
              <a:rPr lang="en-US" altLang="zh-TW" sz="900" dirty="0" err="1"/>
              <a:t>Blázquez</a:t>
            </a:r>
            <a:r>
              <a:rPr lang="en-US" altLang="zh-TW" sz="900" dirty="0"/>
              <a:t>-García, A et al</a:t>
            </a:r>
            <a:endParaRPr lang="zh-TW" altLang="en-US" sz="9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FB51F12-8E53-4F27-BBB1-395A27A1DBC9}"/>
              </a:ext>
            </a:extLst>
          </p:cNvPr>
          <p:cNvSpPr/>
          <p:nvPr/>
        </p:nvSpPr>
        <p:spPr>
          <a:xfrm>
            <a:off x="9801825" y="4681813"/>
            <a:ext cx="209063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00" dirty="0"/>
              <a:t>Choi et al., 2021; </a:t>
            </a:r>
            <a:r>
              <a:rPr lang="en-US" altLang="zh-TW" sz="900" dirty="0" err="1"/>
              <a:t>Blázquez</a:t>
            </a:r>
            <a:r>
              <a:rPr lang="en-US" altLang="zh-TW" sz="900" dirty="0"/>
              <a:t>-García, A et al</a:t>
            </a:r>
            <a:endParaRPr lang="zh-TW" altLang="en-US" sz="9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496D893-8F37-406D-B174-0309189BDE60}"/>
              </a:ext>
            </a:extLst>
          </p:cNvPr>
          <p:cNvSpPr/>
          <p:nvPr/>
        </p:nvSpPr>
        <p:spPr>
          <a:xfrm>
            <a:off x="7796936" y="6583076"/>
            <a:ext cx="209063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00" dirty="0"/>
              <a:t>Choi et al., 2021; </a:t>
            </a:r>
            <a:r>
              <a:rPr lang="en-US" altLang="zh-TW" sz="900" dirty="0" err="1"/>
              <a:t>Blázquez</a:t>
            </a:r>
            <a:r>
              <a:rPr lang="en-US" altLang="zh-TW" sz="900" dirty="0"/>
              <a:t>-García, A et al</a:t>
            </a:r>
            <a:endParaRPr lang="zh-TW" altLang="en-US" sz="900" dirty="0"/>
          </a:p>
        </p:txBody>
      </p:sp>
    </p:spTree>
    <p:extLst>
      <p:ext uri="{BB962C8B-B14F-4D97-AF65-F5344CB8AC3E}">
        <p14:creationId xmlns:p14="http://schemas.microsoft.com/office/powerpoint/2010/main" val="290360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6" name="Picture 6">
            <a:extLst>
              <a:ext uri="{FF2B5EF4-FFF2-40B4-BE49-F238E27FC236}">
                <a16:creationId xmlns:a16="http://schemas.microsoft.com/office/drawing/2014/main" id="{E278E8E3-7D76-4EE9-B787-18888F294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833" y="4498439"/>
            <a:ext cx="5144690" cy="18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>
            <a:extLst>
              <a:ext uri="{FF2B5EF4-FFF2-40B4-BE49-F238E27FC236}">
                <a16:creationId xmlns:a16="http://schemas.microsoft.com/office/drawing/2014/main" id="{FD37A858-8A5C-4B53-91FE-524302054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36" y="4498439"/>
            <a:ext cx="5195700" cy="18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7451843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Experiment design - Standby section abnormality</a:t>
            </a:r>
            <a:endParaRPr kumimoji="1" lang="en-US" altLang="zh-TW" sz="2400" b="1" dirty="0">
              <a:solidFill>
                <a:prstClr val="black">
                  <a:lumMod val="85000"/>
                  <a:lumOff val="15000"/>
                </a:prstClr>
              </a:solidFill>
              <a:latin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A3049B0-CDCC-4CE9-8C71-285F07DA3B7C}"/>
              </a:ext>
            </a:extLst>
          </p:cNvPr>
          <p:cNvSpPr txBox="1"/>
          <p:nvPr/>
        </p:nvSpPr>
        <p:spPr>
          <a:xfrm>
            <a:off x="2641609" y="4133478"/>
            <a:ext cx="1216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Loose belt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7C35715-C662-4606-8CA4-06B2FFDED192}"/>
              </a:ext>
            </a:extLst>
          </p:cNvPr>
          <p:cNvSpPr txBox="1"/>
          <p:nvPr/>
        </p:nvSpPr>
        <p:spPr>
          <a:xfrm>
            <a:off x="8468117" y="4133478"/>
            <a:ext cx="1726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tightened belt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430B8DE0-BC49-47CA-8EB9-A220F63877F1}"/>
              </a:ext>
            </a:extLst>
          </p:cNvPr>
          <p:cNvSpPr txBox="1"/>
          <p:nvPr/>
        </p:nvSpPr>
        <p:spPr>
          <a:xfrm>
            <a:off x="6728588" y="1598770"/>
            <a:ext cx="43232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Standby section abnormality can be determined as Contextual abnormality.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9F799D61-6EE3-4E6C-B230-B5019863C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128" y="2548091"/>
            <a:ext cx="3523793" cy="1243692"/>
          </a:xfrm>
          <a:prstGeom prst="rect">
            <a:avLst/>
          </a:prstGeom>
        </p:spPr>
      </p:pic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FB447C93-5345-4567-99A4-9A3C89A66B9B}"/>
              </a:ext>
            </a:extLst>
          </p:cNvPr>
          <p:cNvCxnSpPr>
            <a:cxnSpLocks/>
          </p:cNvCxnSpPr>
          <p:nvPr/>
        </p:nvCxnSpPr>
        <p:spPr>
          <a:xfrm>
            <a:off x="1936016" y="5334800"/>
            <a:ext cx="0" cy="30400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8D05460C-045D-43C8-A2BD-CED36D1C2389}"/>
              </a:ext>
            </a:extLst>
          </p:cNvPr>
          <p:cNvCxnSpPr>
            <a:cxnSpLocks/>
          </p:cNvCxnSpPr>
          <p:nvPr/>
        </p:nvCxnSpPr>
        <p:spPr>
          <a:xfrm flipV="1">
            <a:off x="10470416" y="4726711"/>
            <a:ext cx="0" cy="30400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1ADCC6E4-8878-4424-AB30-BE778E6CD8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093" y="1504925"/>
            <a:ext cx="5033076" cy="2220846"/>
          </a:xfrm>
          <a:prstGeom prst="rect">
            <a:avLst/>
          </a:prstGeom>
        </p:spPr>
      </p:pic>
      <p:grpSp>
        <p:nvGrpSpPr>
          <p:cNvPr id="53" name="群組 52">
            <a:extLst>
              <a:ext uri="{FF2B5EF4-FFF2-40B4-BE49-F238E27FC236}">
                <a16:creationId xmlns:a16="http://schemas.microsoft.com/office/drawing/2014/main" id="{D990CBEA-2580-48D9-AACF-B20F10AFCA46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54" name="五邊形 12">
              <a:extLst>
                <a:ext uri="{FF2B5EF4-FFF2-40B4-BE49-F238E27FC236}">
                  <a16:creationId xmlns:a16="http://schemas.microsoft.com/office/drawing/2014/main" id="{B23B7654-B293-4910-B099-BBA4C345F880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55" name="五邊形 13">
              <a:extLst>
                <a:ext uri="{FF2B5EF4-FFF2-40B4-BE49-F238E27FC236}">
                  <a16:creationId xmlns:a16="http://schemas.microsoft.com/office/drawing/2014/main" id="{E93F4D73-D423-4D8B-93DB-EE85AF98EC9B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Proposed method</a:t>
              </a:r>
            </a:p>
          </p:txBody>
        </p:sp>
        <p:sp>
          <p:nvSpPr>
            <p:cNvPr id="56" name="五邊形 14">
              <a:extLst>
                <a:ext uri="{FF2B5EF4-FFF2-40B4-BE49-F238E27FC236}">
                  <a16:creationId xmlns:a16="http://schemas.microsoft.com/office/drawing/2014/main" id="{49760552-2F93-475F-85F4-F65AFDF8BED9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57" name="五邊形 16">
              <a:extLst>
                <a:ext uri="{FF2B5EF4-FFF2-40B4-BE49-F238E27FC236}">
                  <a16:creationId xmlns:a16="http://schemas.microsoft.com/office/drawing/2014/main" id="{87A428A8-A8B7-499D-AD31-CC7ED95F107E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3638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8" name="Picture 4">
            <a:extLst>
              <a:ext uri="{FF2B5EF4-FFF2-40B4-BE49-F238E27FC236}">
                <a16:creationId xmlns:a16="http://schemas.microsoft.com/office/drawing/2014/main" id="{FEF06536-179A-4DBC-9FF2-1596A258C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838" y="4681155"/>
            <a:ext cx="5144690" cy="18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6" name="Picture 2">
            <a:extLst>
              <a:ext uri="{FF2B5EF4-FFF2-40B4-BE49-F238E27FC236}">
                <a16:creationId xmlns:a16="http://schemas.microsoft.com/office/drawing/2014/main" id="{26F65BA0-A24A-4E2B-A96C-686A22BF0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44" y="4681155"/>
            <a:ext cx="5144690" cy="18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3EE60BA-6B79-469E-B3AD-00983B7FBFF1}"/>
              </a:ext>
            </a:extLst>
          </p:cNvPr>
          <p:cNvSpPr txBox="1"/>
          <p:nvPr/>
        </p:nvSpPr>
        <p:spPr>
          <a:xfrm>
            <a:off x="8582024" y="4316137"/>
            <a:ext cx="1384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Bearing loss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877B761-9884-4B89-88E8-FFBDAE2D4B22}"/>
              </a:ext>
            </a:extLst>
          </p:cNvPr>
          <p:cNvSpPr txBox="1"/>
          <p:nvPr/>
        </p:nvSpPr>
        <p:spPr>
          <a:xfrm>
            <a:off x="2864768" y="4316137"/>
            <a:ext cx="1782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Slider loose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33EE196A-AD54-41A3-BBB7-1A59378F2EB1}"/>
              </a:ext>
            </a:extLst>
          </p:cNvPr>
          <p:cNvSpPr txBox="1"/>
          <p:nvPr/>
        </p:nvSpPr>
        <p:spPr>
          <a:xfrm>
            <a:off x="5810872" y="1409684"/>
            <a:ext cx="65376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Carry section abnormality can be determined as point abnormality.</a:t>
            </a:r>
          </a:p>
          <a:p>
            <a:r>
              <a:rPr lang="en-US" altLang="zh-TW" dirty="0"/>
              <a:t>Sequence design</a:t>
            </a:r>
            <a:r>
              <a:rPr lang="zh-TW" altLang="en-US" dirty="0"/>
              <a:t>：</a:t>
            </a:r>
            <a:r>
              <a:rPr lang="en-US" altLang="zh-TW" dirty="0"/>
              <a:t>slider</a:t>
            </a:r>
          </a:p>
          <a:p>
            <a:r>
              <a:rPr lang="en-US" altLang="zh-TW" dirty="0"/>
              <a:t>Point design</a:t>
            </a:r>
            <a:r>
              <a:rPr lang="zh-TW" altLang="en-US" dirty="0"/>
              <a:t>：</a:t>
            </a:r>
            <a:r>
              <a:rPr lang="en-US" altLang="zh-TW" dirty="0"/>
              <a:t>bearing</a:t>
            </a:r>
          </a:p>
        </p:txBody>
      </p:sp>
      <p:sp>
        <p:nvSpPr>
          <p:cNvPr id="45" name="標題 1">
            <a:extLst>
              <a:ext uri="{FF2B5EF4-FFF2-40B4-BE49-F238E27FC236}">
                <a16:creationId xmlns:a16="http://schemas.microsoft.com/office/drawing/2014/main" id="{490E44C6-0886-480C-B45F-21E2E5989A39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7451843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Experiment design - Carry section abnormality</a:t>
            </a:r>
            <a:endParaRPr kumimoji="1" lang="en-US" altLang="zh-TW" sz="2400" b="1" dirty="0">
              <a:solidFill>
                <a:prstClr val="black">
                  <a:lumMod val="85000"/>
                  <a:lumOff val="15000"/>
                </a:prstClr>
              </a:solidFill>
              <a:latin typeface="+mn-lt"/>
            </a:endParaRP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CCC5AA20-D6AF-4BC0-A27D-CBC461293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617" y="2508476"/>
            <a:ext cx="3535986" cy="1280271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EB987DD7-6246-4D6C-94CC-97F200F5D031}"/>
              </a:ext>
            </a:extLst>
          </p:cNvPr>
          <p:cNvSpPr/>
          <p:nvPr/>
        </p:nvSpPr>
        <p:spPr>
          <a:xfrm>
            <a:off x="1140160" y="4548353"/>
            <a:ext cx="1006179" cy="9878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5CD54300-6052-46A5-8A53-CA7D1EE326A6}"/>
              </a:ext>
            </a:extLst>
          </p:cNvPr>
          <p:cNvSpPr/>
          <p:nvPr/>
        </p:nvSpPr>
        <p:spPr>
          <a:xfrm>
            <a:off x="4574940" y="5624381"/>
            <a:ext cx="802977" cy="7883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AD1860C-D89D-4EAA-A1F0-069EB335BB73}"/>
              </a:ext>
            </a:extLst>
          </p:cNvPr>
          <p:cNvSpPr/>
          <p:nvPr/>
        </p:nvSpPr>
        <p:spPr>
          <a:xfrm>
            <a:off x="7003765" y="4500803"/>
            <a:ext cx="997235" cy="9790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F4A7501B-5A32-420C-BCB1-C38C00EF1BD9}"/>
              </a:ext>
            </a:extLst>
          </p:cNvPr>
          <p:cNvSpPr/>
          <p:nvPr/>
        </p:nvSpPr>
        <p:spPr>
          <a:xfrm>
            <a:off x="10511076" y="5638290"/>
            <a:ext cx="802977" cy="7883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952952D-B304-4EF4-AAA4-272ED4F25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97" y="1567036"/>
            <a:ext cx="4877223" cy="2158171"/>
          </a:xfrm>
          <a:prstGeom prst="rect">
            <a:avLst/>
          </a:prstGeom>
        </p:spPr>
      </p:pic>
      <p:grpSp>
        <p:nvGrpSpPr>
          <p:cNvPr id="54" name="群組 53">
            <a:extLst>
              <a:ext uri="{FF2B5EF4-FFF2-40B4-BE49-F238E27FC236}">
                <a16:creationId xmlns:a16="http://schemas.microsoft.com/office/drawing/2014/main" id="{AD4F039A-8052-4C5F-92FC-DE9FE11D7ACE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55" name="五邊形 12">
              <a:extLst>
                <a:ext uri="{FF2B5EF4-FFF2-40B4-BE49-F238E27FC236}">
                  <a16:creationId xmlns:a16="http://schemas.microsoft.com/office/drawing/2014/main" id="{C6E115F9-BA4C-46AF-A630-2F5924626614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56" name="五邊形 13">
              <a:extLst>
                <a:ext uri="{FF2B5EF4-FFF2-40B4-BE49-F238E27FC236}">
                  <a16:creationId xmlns:a16="http://schemas.microsoft.com/office/drawing/2014/main" id="{6ACEABA0-C8CB-41A6-8CA4-EA2E75CA9DA2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Proposed method</a:t>
              </a:r>
            </a:p>
          </p:txBody>
        </p:sp>
        <p:sp>
          <p:nvSpPr>
            <p:cNvPr id="57" name="五邊形 14">
              <a:extLst>
                <a:ext uri="{FF2B5EF4-FFF2-40B4-BE49-F238E27FC236}">
                  <a16:creationId xmlns:a16="http://schemas.microsoft.com/office/drawing/2014/main" id="{22AD40E6-1EEF-4762-BE42-A5C672B6E2AC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58" name="五邊形 16">
              <a:extLst>
                <a:ext uri="{FF2B5EF4-FFF2-40B4-BE49-F238E27FC236}">
                  <a16:creationId xmlns:a16="http://schemas.microsoft.com/office/drawing/2014/main" id="{17DBD18A-9950-4DB2-93BC-1A5B3A5B10A7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7711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F588A6FA-92B2-46B1-972F-C290832EE6B3}"/>
              </a:ext>
            </a:extLst>
          </p:cNvPr>
          <p:cNvSpPr txBox="1"/>
          <p:nvPr/>
        </p:nvSpPr>
        <p:spPr>
          <a:xfrm>
            <a:off x="1928444" y="3367669"/>
            <a:ext cx="29875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TW" dirty="0"/>
              <a:t>Loose belt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dk1"/>
                </a:solidFill>
              </a:rPr>
              <a:t>Bearing loss</a:t>
            </a:r>
            <a:endParaRPr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18ACA75-5B8B-45EB-B4E2-CD598A2DDA36}"/>
              </a:ext>
            </a:extLst>
          </p:cNvPr>
          <p:cNvSpPr txBox="1"/>
          <p:nvPr/>
        </p:nvSpPr>
        <p:spPr>
          <a:xfrm>
            <a:off x="1784511" y="5139825"/>
            <a:ext cx="3275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TW" dirty="0"/>
              <a:t>Loose belt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dk1"/>
                </a:solidFill>
              </a:rPr>
              <a:t>Slider loose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D4E53CE-5B3C-4425-BF2E-C4DFE16E4680}"/>
              </a:ext>
            </a:extLst>
          </p:cNvPr>
          <p:cNvSpPr txBox="1"/>
          <p:nvPr/>
        </p:nvSpPr>
        <p:spPr>
          <a:xfrm>
            <a:off x="6991061" y="3334057"/>
            <a:ext cx="3142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tightened belt &amp; Bearing loss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6F2E878-7B63-4C56-AFE8-189311AE3655}"/>
              </a:ext>
            </a:extLst>
          </p:cNvPr>
          <p:cNvSpPr txBox="1"/>
          <p:nvPr/>
        </p:nvSpPr>
        <p:spPr>
          <a:xfrm>
            <a:off x="7042075" y="5068936"/>
            <a:ext cx="3040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TW" dirty="0"/>
              <a:t>tightened belt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dk1"/>
                </a:solidFill>
              </a:rPr>
              <a:t>Slider loose</a:t>
            </a:r>
            <a:endParaRPr lang="en-US" altLang="zh-TW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264E2170-9A92-4B41-BB77-53BA1E0E5B94}"/>
              </a:ext>
            </a:extLst>
          </p:cNvPr>
          <p:cNvSpPr txBox="1"/>
          <p:nvPr/>
        </p:nvSpPr>
        <p:spPr>
          <a:xfrm>
            <a:off x="6904202" y="852123"/>
            <a:ext cx="40828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Complexity abnormality can be determined as sequence abnormality. </a:t>
            </a:r>
          </a:p>
        </p:txBody>
      </p:sp>
      <p:sp>
        <p:nvSpPr>
          <p:cNvPr id="55" name="標題 1">
            <a:extLst>
              <a:ext uri="{FF2B5EF4-FFF2-40B4-BE49-F238E27FC236}">
                <a16:creationId xmlns:a16="http://schemas.microsoft.com/office/drawing/2014/main" id="{7E87E5D2-2478-449D-B7E2-4DEEE683ACE1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7451843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Experiment design - Complexity abnormality </a:t>
            </a:r>
            <a:endParaRPr kumimoji="1" lang="en-US" altLang="zh-TW" sz="2400" b="1" dirty="0">
              <a:solidFill>
                <a:prstClr val="black">
                  <a:lumMod val="85000"/>
                  <a:lumOff val="15000"/>
                </a:prstClr>
              </a:solidFill>
              <a:latin typeface="+mn-l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BEFE12F-B05F-43FD-84FD-7F1685FCE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607" y="1709196"/>
            <a:ext cx="3517697" cy="1243692"/>
          </a:xfrm>
          <a:prstGeom prst="rect">
            <a:avLst/>
          </a:prstGeom>
        </p:spPr>
      </p:pic>
      <p:pic>
        <p:nvPicPr>
          <p:cNvPr id="78850" name="Picture 2">
            <a:extLst>
              <a:ext uri="{FF2B5EF4-FFF2-40B4-BE49-F238E27FC236}">
                <a16:creationId xmlns:a16="http://schemas.microsoft.com/office/drawing/2014/main" id="{BF0B93F1-787E-471A-BD05-5BD7D1069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91" y="3749146"/>
            <a:ext cx="3863642" cy="13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2" name="Picture 4">
            <a:extLst>
              <a:ext uri="{FF2B5EF4-FFF2-40B4-BE49-F238E27FC236}">
                <a16:creationId xmlns:a16="http://schemas.microsoft.com/office/drawing/2014/main" id="{6F4EB325-7C87-4B53-AB7C-4FB141534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91" y="5432957"/>
            <a:ext cx="3863642" cy="13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4" name="Picture 6">
            <a:extLst>
              <a:ext uri="{FF2B5EF4-FFF2-40B4-BE49-F238E27FC236}">
                <a16:creationId xmlns:a16="http://schemas.microsoft.com/office/drawing/2014/main" id="{3C0BF48E-3114-40E4-B156-31A7078DA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634" y="3749146"/>
            <a:ext cx="3863642" cy="13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6" name="Picture 8">
            <a:extLst>
              <a:ext uri="{FF2B5EF4-FFF2-40B4-BE49-F238E27FC236}">
                <a16:creationId xmlns:a16="http://schemas.microsoft.com/office/drawing/2014/main" id="{F590C22D-C605-4919-946C-BE781FA6C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634" y="5438268"/>
            <a:ext cx="3863642" cy="13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8E1747C-A7AF-4CED-A985-728E69A43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095" y="1264364"/>
            <a:ext cx="4877223" cy="2158171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D5F7989D-BD6F-4A50-B1ED-BED7F00A5F08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57" name="五邊形 12">
              <a:extLst>
                <a:ext uri="{FF2B5EF4-FFF2-40B4-BE49-F238E27FC236}">
                  <a16:creationId xmlns:a16="http://schemas.microsoft.com/office/drawing/2014/main" id="{30D042B8-B797-4984-8C2C-B185D9EC4B8B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58" name="五邊形 13">
              <a:extLst>
                <a:ext uri="{FF2B5EF4-FFF2-40B4-BE49-F238E27FC236}">
                  <a16:creationId xmlns:a16="http://schemas.microsoft.com/office/drawing/2014/main" id="{E6B3D8FE-43F2-487E-87E3-59124CBC612B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Proposed method</a:t>
              </a:r>
            </a:p>
          </p:txBody>
        </p:sp>
        <p:sp>
          <p:nvSpPr>
            <p:cNvPr id="59" name="五邊形 14">
              <a:extLst>
                <a:ext uri="{FF2B5EF4-FFF2-40B4-BE49-F238E27FC236}">
                  <a16:creationId xmlns:a16="http://schemas.microsoft.com/office/drawing/2014/main" id="{C0FDC4D3-C274-478C-A018-B493857BC203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60" name="五邊形 16">
              <a:extLst>
                <a:ext uri="{FF2B5EF4-FFF2-40B4-BE49-F238E27FC236}">
                  <a16:creationId xmlns:a16="http://schemas.microsoft.com/office/drawing/2014/main" id="{5167A459-0D48-4451-87E6-B24E9E13F971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658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平行四邊形 52">
            <a:extLst>
              <a:ext uri="{FF2B5EF4-FFF2-40B4-BE49-F238E27FC236}">
                <a16:creationId xmlns:a16="http://schemas.microsoft.com/office/drawing/2014/main" id="{847A5F3F-D66C-4C71-B4F0-5C885EDDCEFF}"/>
              </a:ext>
            </a:extLst>
          </p:cNvPr>
          <p:cNvSpPr/>
          <p:nvPr/>
        </p:nvSpPr>
        <p:spPr>
          <a:xfrm rot="2890282">
            <a:off x="7487198" y="-1381528"/>
            <a:ext cx="6043123" cy="13238804"/>
          </a:xfrm>
          <a:prstGeom prst="parallelogram">
            <a:avLst>
              <a:gd name="adj" fmla="val 0"/>
            </a:avLst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標題 1">
            <a:extLst>
              <a:ext uri="{FF2B5EF4-FFF2-40B4-BE49-F238E27FC236}">
                <a16:creationId xmlns:a16="http://schemas.microsoft.com/office/drawing/2014/main" id="{A6B62C44-BE6F-4300-8AD4-4A344E812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67" y="531218"/>
            <a:ext cx="4443334" cy="1314207"/>
          </a:xfrm>
        </p:spPr>
        <p:txBody>
          <a:bodyPr>
            <a:normAutofit/>
          </a:bodyPr>
          <a:lstStyle/>
          <a:p>
            <a:r>
              <a:rPr kumimoji="1" lang="en-US" altLang="zh-TW" sz="2400" b="1" dirty="0">
                <a:latin typeface="Calibri" panose="020F0502020204030204" pitchFamily="34" charset="0"/>
                <a:ea typeface="Georgia" charset="0"/>
                <a:cs typeface="Georgia" charset="0"/>
              </a:rPr>
              <a:t>Background</a:t>
            </a:r>
            <a:endParaRPr kumimoji="1" lang="zh-TW" altLang="en-US" sz="2400" b="1" dirty="0"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5376114-E11E-4A5E-9B3A-2D66F813804E}"/>
              </a:ext>
            </a:extLst>
          </p:cNvPr>
          <p:cNvSpPr/>
          <p:nvPr/>
        </p:nvSpPr>
        <p:spPr>
          <a:xfrm>
            <a:off x="428776" y="772652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40" name="直接连接符 26">
            <a:extLst>
              <a:ext uri="{FF2B5EF4-FFF2-40B4-BE49-F238E27FC236}">
                <a16:creationId xmlns:a16="http://schemas.microsoft.com/office/drawing/2014/main" id="{8DEF7370-6230-4F50-862F-751600C848D5}"/>
              </a:ext>
            </a:extLst>
          </p:cNvPr>
          <p:cNvCxnSpPr/>
          <p:nvPr/>
        </p:nvCxnSpPr>
        <p:spPr>
          <a:xfrm>
            <a:off x="721384" y="772652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字方塊 23">
            <a:extLst>
              <a:ext uri="{FF2B5EF4-FFF2-40B4-BE49-F238E27FC236}">
                <a16:creationId xmlns:a16="http://schemas.microsoft.com/office/drawing/2014/main" id="{DCAFAF9E-AD48-4ABE-8C7B-50566578F145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11A5BB81-6C3C-4354-888D-2DF02C46ADDC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pic>
        <p:nvPicPr>
          <p:cNvPr id="58" name="Picture 2" descr="「台北科技大學」的圖片搜尋結果">
            <a:extLst>
              <a:ext uri="{FF2B5EF4-FFF2-40B4-BE49-F238E27FC236}">
                <a16:creationId xmlns:a16="http://schemas.microsoft.com/office/drawing/2014/main" id="{029E7A04-FF80-4C89-BF1D-28CEA49B2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群組 67">
            <a:extLst>
              <a:ext uri="{FF2B5EF4-FFF2-40B4-BE49-F238E27FC236}">
                <a16:creationId xmlns:a16="http://schemas.microsoft.com/office/drawing/2014/main" id="{299BACA4-41BA-4EFE-8C20-A68C640A8354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69" name="五邊形 12">
              <a:extLst>
                <a:ext uri="{FF2B5EF4-FFF2-40B4-BE49-F238E27FC236}">
                  <a16:creationId xmlns:a16="http://schemas.microsoft.com/office/drawing/2014/main" id="{86902635-A791-4E93-B2B8-9ECCF5B39552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Introduction</a:t>
              </a:r>
            </a:p>
          </p:txBody>
        </p:sp>
        <p:sp>
          <p:nvSpPr>
            <p:cNvPr id="70" name="五邊形 13">
              <a:extLst>
                <a:ext uri="{FF2B5EF4-FFF2-40B4-BE49-F238E27FC236}">
                  <a16:creationId xmlns:a16="http://schemas.microsoft.com/office/drawing/2014/main" id="{178D9E0D-D261-4ADC-BE86-ABBE2415FECF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Proposed method</a:t>
              </a:r>
            </a:p>
          </p:txBody>
        </p:sp>
        <p:sp>
          <p:nvSpPr>
            <p:cNvPr id="76" name="五邊形 14">
              <a:extLst>
                <a:ext uri="{FF2B5EF4-FFF2-40B4-BE49-F238E27FC236}">
                  <a16:creationId xmlns:a16="http://schemas.microsoft.com/office/drawing/2014/main" id="{320E5E8C-B75A-4FE5-BAEA-CAF76C5F7A52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77" name="五邊形 16">
              <a:extLst>
                <a:ext uri="{FF2B5EF4-FFF2-40B4-BE49-F238E27FC236}">
                  <a16:creationId xmlns:a16="http://schemas.microsoft.com/office/drawing/2014/main" id="{260A291B-2249-4031-8EC1-6A39071A61EF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BD0444B6-753B-4273-9FA2-C2F1B9FDD5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7"/>
          <a:stretch/>
        </p:blipFill>
        <p:spPr>
          <a:xfrm>
            <a:off x="6896034" y="3854603"/>
            <a:ext cx="5136055" cy="2755541"/>
          </a:xfrm>
          <a:prstGeom prst="rect">
            <a:avLst/>
          </a:prstGeom>
        </p:spPr>
      </p:pic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5D64301B-0BE0-4D16-A857-95D449EA3635}"/>
              </a:ext>
            </a:extLst>
          </p:cNvPr>
          <p:cNvSpPr txBox="1">
            <a:spLocks/>
          </p:cNvSpPr>
          <p:nvPr/>
        </p:nvSpPr>
        <p:spPr>
          <a:xfrm>
            <a:off x="224498" y="1767885"/>
            <a:ext cx="6846401" cy="3385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>
                <a:solidFill>
                  <a:prstClr val="black"/>
                </a:solidFill>
                <a:ea typeface="微軟正黑體"/>
              </a:rPr>
              <a:t>The goal of this study is to </a:t>
            </a:r>
            <a:r>
              <a:rPr lang="en-US" altLang="zh-TW" sz="2000" dirty="0">
                <a:solidFill>
                  <a:srgbClr val="0000FF"/>
                </a:solidFill>
                <a:ea typeface="微軟正黑體"/>
              </a:rPr>
              <a:t>establish a real-time anomaly detection model for DMS cleaning machines</a:t>
            </a:r>
            <a:r>
              <a:rPr lang="en-US" altLang="zh-TW" sz="2000" dirty="0">
                <a:solidFill>
                  <a:prstClr val="black"/>
                </a:solidFill>
                <a:ea typeface="微軟正黑體"/>
              </a:rPr>
              <a:t> that will enable constant machine state monitoring. </a:t>
            </a:r>
          </a:p>
          <a:p>
            <a:r>
              <a:rPr lang="en-US" altLang="zh-TW" sz="2000" dirty="0">
                <a:solidFill>
                  <a:prstClr val="black"/>
                </a:solidFill>
                <a:ea typeface="微軟正黑體"/>
              </a:rPr>
              <a:t>The collected data </a:t>
            </a:r>
            <a:r>
              <a:rPr lang="en-US" altLang="zh-TW" sz="2000" dirty="0">
                <a:solidFill>
                  <a:srgbClr val="FF0000"/>
                </a:solidFill>
                <a:ea typeface="微軟正黑體"/>
              </a:rPr>
              <a:t>lacks sufficient labels </a:t>
            </a:r>
            <a:r>
              <a:rPr lang="en-US" altLang="zh-TW" sz="2000" dirty="0">
                <a:solidFill>
                  <a:prstClr val="black"/>
                </a:solidFill>
                <a:ea typeface="微軟正黑體"/>
              </a:rPr>
              <a:t>and is </a:t>
            </a:r>
            <a:r>
              <a:rPr lang="en-US" altLang="zh-TW" sz="2000" dirty="0">
                <a:solidFill>
                  <a:srgbClr val="0000FF"/>
                </a:solidFill>
                <a:ea typeface="微軟正黑體"/>
              </a:rPr>
              <a:t>mostly comprised of normal state sample</a:t>
            </a:r>
            <a:r>
              <a:rPr lang="en-US" altLang="zh-TW" sz="2000" dirty="0">
                <a:solidFill>
                  <a:prstClr val="black"/>
                </a:solidFill>
                <a:ea typeface="微軟正黑體"/>
              </a:rPr>
              <a:t>. Therefore, the construction of an anomaly detection model needs to be carried out using </a:t>
            </a:r>
            <a:r>
              <a:rPr lang="en-US" altLang="zh-TW" sz="2000" dirty="0">
                <a:solidFill>
                  <a:srgbClr val="FF0000"/>
                </a:solidFill>
                <a:ea typeface="微軟正黑體"/>
              </a:rPr>
              <a:t>only normal state data</a:t>
            </a:r>
            <a:r>
              <a:rPr lang="en-US" altLang="zh-TW" sz="2000" dirty="0">
                <a:solidFill>
                  <a:prstClr val="black"/>
                </a:solidFill>
                <a:ea typeface="微軟正黑體"/>
              </a:rPr>
              <a:t>.</a:t>
            </a:r>
          </a:p>
          <a:p>
            <a:r>
              <a:rPr lang="en-US" altLang="zh-TW" sz="2000" dirty="0">
                <a:solidFill>
                  <a:prstClr val="black"/>
                </a:solidFill>
                <a:ea typeface="微軟正黑體"/>
              </a:rPr>
              <a:t>Further losses may be effectively mitigated if problems are </a:t>
            </a:r>
            <a:r>
              <a:rPr lang="en-US" altLang="zh-TW" sz="2000" dirty="0">
                <a:solidFill>
                  <a:srgbClr val="0000FF"/>
                </a:solidFill>
                <a:ea typeface="微軟正黑體"/>
              </a:rPr>
              <a:t>quickly identified and the proper actions are then implemented based on the relevant decision criteria.</a:t>
            </a:r>
          </a:p>
        </p:txBody>
      </p:sp>
    </p:spTree>
    <p:extLst>
      <p:ext uri="{BB962C8B-B14F-4D97-AF65-F5344CB8AC3E}">
        <p14:creationId xmlns:p14="http://schemas.microsoft.com/office/powerpoint/2010/main" val="4091908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5317649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kumimoji="1"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Test data setting</a:t>
            </a:r>
            <a:endParaRPr kumimoji="1" lang="en-US" altLang="zh-TW" sz="2400" b="1" dirty="0">
              <a:solidFill>
                <a:prstClr val="black">
                  <a:lumMod val="85000"/>
                  <a:lumOff val="15000"/>
                </a:prstClr>
              </a:solidFill>
              <a:latin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sp>
        <p:nvSpPr>
          <p:cNvPr id="37" name="內容版面配置區 2">
            <a:extLst>
              <a:ext uri="{FF2B5EF4-FFF2-40B4-BE49-F238E27FC236}">
                <a16:creationId xmlns:a16="http://schemas.microsoft.com/office/drawing/2014/main" id="{27771AA2-A168-4842-855C-D3F67D9E42F4}"/>
              </a:ext>
            </a:extLst>
          </p:cNvPr>
          <p:cNvSpPr txBox="1">
            <a:spLocks/>
          </p:cNvSpPr>
          <p:nvPr/>
        </p:nvSpPr>
        <p:spPr>
          <a:xfrm>
            <a:off x="853752" y="2727410"/>
            <a:ext cx="4785047" cy="317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/>
              <a:t>Generate 1000 records for each type of anomaly based on their degree of severity.</a:t>
            </a:r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Repeat the testing process 10 times and average the results for evaluation.</a:t>
            </a:r>
          </a:p>
        </p:txBody>
      </p:sp>
      <p:sp>
        <p:nvSpPr>
          <p:cNvPr id="39" name="內容版面配置區 2">
            <a:extLst>
              <a:ext uri="{FF2B5EF4-FFF2-40B4-BE49-F238E27FC236}">
                <a16:creationId xmlns:a16="http://schemas.microsoft.com/office/drawing/2014/main" id="{6F4547A4-66AB-4EE1-804E-375C1BAEFF5D}"/>
              </a:ext>
            </a:extLst>
          </p:cNvPr>
          <p:cNvSpPr txBox="1">
            <a:spLocks/>
          </p:cNvSpPr>
          <p:nvPr/>
        </p:nvSpPr>
        <p:spPr>
          <a:xfrm>
            <a:off x="853753" y="1488343"/>
            <a:ext cx="4428486" cy="1143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TW" sz="2000" dirty="0"/>
              <a:t>Testing set : </a:t>
            </a:r>
          </a:p>
          <a:p>
            <a:pPr marL="0" indent="0" algn="just">
              <a:buNone/>
            </a:pPr>
            <a:r>
              <a:rPr lang="en-US" altLang="zh-TW" sz="1800" dirty="0"/>
              <a:t>No. Normal</a:t>
            </a:r>
            <a:r>
              <a:rPr lang="zh-TW" altLang="en-US" sz="1800" dirty="0"/>
              <a:t> </a:t>
            </a:r>
            <a:r>
              <a:rPr lang="en-US" altLang="zh-TW" sz="1800" dirty="0"/>
              <a:t>data : 704</a:t>
            </a:r>
          </a:p>
          <a:p>
            <a:pPr marL="0" indent="0" algn="just">
              <a:buNone/>
            </a:pPr>
            <a:r>
              <a:rPr lang="en-US" altLang="zh-TW" sz="1800" dirty="0"/>
              <a:t>No. abnormal data : </a:t>
            </a:r>
          </a:p>
        </p:txBody>
      </p:sp>
      <p:graphicFrame>
        <p:nvGraphicFramePr>
          <p:cNvPr id="46" name="表格 45">
            <a:extLst>
              <a:ext uri="{FF2B5EF4-FFF2-40B4-BE49-F238E27FC236}">
                <a16:creationId xmlns:a16="http://schemas.microsoft.com/office/drawing/2014/main" id="{5F57327D-6CE7-485A-9C70-397F97A03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27590"/>
              </p:ext>
            </p:extLst>
          </p:nvPr>
        </p:nvGraphicFramePr>
        <p:xfrm>
          <a:off x="1552170" y="3305647"/>
          <a:ext cx="3261050" cy="1858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042">
                  <a:extLst>
                    <a:ext uri="{9D8B030D-6E8A-4147-A177-3AD203B41FA5}">
                      <a16:colId xmlns:a16="http://schemas.microsoft.com/office/drawing/2014/main" val="805470287"/>
                    </a:ext>
                  </a:extLst>
                </a:gridCol>
                <a:gridCol w="1898008">
                  <a:extLst>
                    <a:ext uri="{9D8B030D-6E8A-4147-A177-3AD203B41FA5}">
                      <a16:colId xmlns:a16="http://schemas.microsoft.com/office/drawing/2014/main" val="2213452499"/>
                    </a:ext>
                  </a:extLst>
                </a:gridCol>
              </a:tblGrid>
              <a:tr h="36533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Sample type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23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Normal 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704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67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Abnormal</a:t>
                      </a:r>
                    </a:p>
                    <a:p>
                      <a:pPr algn="ctr"/>
                      <a:r>
                        <a:rPr lang="en-US" altLang="zh-TW" sz="1600" dirty="0"/>
                        <a:t>(total 8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type)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100*8(each type)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601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Total No. sample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1504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30724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0FC1B844-30C2-4CE7-9994-8955C0CA4356}"/>
              </a:ext>
            </a:extLst>
          </p:cNvPr>
          <p:cNvSpPr/>
          <p:nvPr/>
        </p:nvSpPr>
        <p:spPr>
          <a:xfrm>
            <a:off x="862499" y="5803398"/>
            <a:ext cx="52608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Each indicator use the </a:t>
            </a:r>
            <a:r>
              <a:rPr lang="en-US" altLang="zh-TW" dirty="0">
                <a:solidFill>
                  <a:srgbClr val="0000FF"/>
                </a:solidFill>
              </a:rPr>
              <a:t>95th percentile </a:t>
            </a:r>
            <a:r>
              <a:rPr lang="en-US" altLang="zh-TW" dirty="0"/>
              <a:t>of the training set results and fine-tuned with the validation </a:t>
            </a:r>
          </a:p>
          <a:p>
            <a:r>
              <a:rPr lang="en-US" altLang="zh-TW" dirty="0"/>
              <a:t>Integrated index threshold setting is </a:t>
            </a:r>
            <a:r>
              <a:rPr lang="en-US" altLang="zh-TW" dirty="0">
                <a:solidFill>
                  <a:srgbClr val="0000FF"/>
                </a:solidFill>
              </a:rPr>
              <a:t>1.</a:t>
            </a:r>
          </a:p>
          <a:p>
            <a:endParaRPr lang="zh-TW" altLang="en-US" dirty="0"/>
          </a:p>
        </p:txBody>
      </p:sp>
      <p:graphicFrame>
        <p:nvGraphicFramePr>
          <p:cNvPr id="47" name="表格 46">
            <a:extLst>
              <a:ext uri="{FF2B5EF4-FFF2-40B4-BE49-F238E27FC236}">
                <a16:creationId xmlns:a16="http://schemas.microsoft.com/office/drawing/2014/main" id="{D6F62FF1-ABC2-4F4C-AE81-4A320838F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760837"/>
              </p:ext>
            </p:extLst>
          </p:nvPr>
        </p:nvGraphicFramePr>
        <p:xfrm>
          <a:off x="6796124" y="1538461"/>
          <a:ext cx="3752850" cy="1401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837">
                  <a:extLst>
                    <a:ext uri="{9D8B030D-6E8A-4147-A177-3AD203B41FA5}">
                      <a16:colId xmlns:a16="http://schemas.microsoft.com/office/drawing/2014/main" val="3209495766"/>
                    </a:ext>
                  </a:extLst>
                </a:gridCol>
                <a:gridCol w="1089988">
                  <a:extLst>
                    <a:ext uri="{9D8B030D-6E8A-4147-A177-3AD203B41FA5}">
                      <a16:colId xmlns:a16="http://schemas.microsoft.com/office/drawing/2014/main" val="4070765237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805470287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213452499"/>
                    </a:ext>
                  </a:extLst>
                </a:gridCol>
              </a:tblGrid>
              <a:tr h="365337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prediction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769470"/>
                  </a:ext>
                </a:extLst>
              </a:tr>
              <a:tr h="365337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Abnormal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normal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23450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True</a:t>
                      </a:r>
                      <a:endParaRPr lang="zh-TW" altLang="en-US" sz="1600" b="1" dirty="0"/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Abnormal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TP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FN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670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normal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FP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TN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601325"/>
                  </a:ext>
                </a:extLst>
              </a:tr>
            </a:tbl>
          </a:graphicData>
        </a:graphic>
      </p:graphicFrame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757F8435-6A18-445C-A1E1-6CCDF9D2A7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417440"/>
              </p:ext>
            </p:extLst>
          </p:nvPr>
        </p:nvGraphicFramePr>
        <p:xfrm>
          <a:off x="7105650" y="3565525"/>
          <a:ext cx="37020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41" name="Equation" r:id="rId5" imgW="2006280" imgH="393480" progId="Equation.DSMT4">
                  <p:embed/>
                </p:oleObj>
              </mc:Choice>
              <mc:Fallback>
                <p:oleObj name="Equation" r:id="rId5" imgW="2006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05650" y="3565525"/>
                        <a:ext cx="3702050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>
            <a:extLst>
              <a:ext uri="{FF2B5EF4-FFF2-40B4-BE49-F238E27FC236}">
                <a16:creationId xmlns:a16="http://schemas.microsoft.com/office/drawing/2014/main" id="{4645AEF5-392C-4D1C-8859-2AE4493F26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296960"/>
              </p:ext>
            </p:extLst>
          </p:nvPr>
        </p:nvGraphicFramePr>
        <p:xfrm>
          <a:off x="7804150" y="4568478"/>
          <a:ext cx="2440079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42" name="Equation" r:id="rId7" imgW="1320480" imgH="393480" progId="Equation.DSMT4">
                  <p:embed/>
                </p:oleObj>
              </mc:Choice>
              <mc:Fallback>
                <p:oleObj name="Equation" r:id="rId7" imgW="1320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04150" y="4568478"/>
                        <a:ext cx="2440079" cy="72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4BC1C178-F9A2-4074-8BE8-F8E36E51FC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236152"/>
              </p:ext>
            </p:extLst>
          </p:nvPr>
        </p:nvGraphicFramePr>
        <p:xfrm>
          <a:off x="7885113" y="5730875"/>
          <a:ext cx="2141537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43" name="Equation" r:id="rId9" imgW="1155600" imgH="393480" progId="Equation.DSMT4">
                  <p:embed/>
                </p:oleObj>
              </mc:Choice>
              <mc:Fallback>
                <p:oleObj name="Equation" r:id="rId9" imgW="11556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85113" y="5730875"/>
                        <a:ext cx="2141537" cy="73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群組 1">
            <a:extLst>
              <a:ext uri="{FF2B5EF4-FFF2-40B4-BE49-F238E27FC236}">
                <a16:creationId xmlns:a16="http://schemas.microsoft.com/office/drawing/2014/main" id="{B9E97836-490E-4338-B409-2C90665A6BDF}"/>
              </a:ext>
            </a:extLst>
          </p:cNvPr>
          <p:cNvGrpSpPr/>
          <p:nvPr/>
        </p:nvGrpSpPr>
        <p:grpSpPr>
          <a:xfrm>
            <a:off x="3398000" y="1268231"/>
            <a:ext cx="2089699" cy="1424424"/>
            <a:chOff x="3398000" y="1268231"/>
            <a:chExt cx="2089699" cy="1424424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EE759D1C-442B-4BC9-981E-1D47901BE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03009" y="1268231"/>
              <a:ext cx="961243" cy="456542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2C93EC6A-F543-4250-B7BB-63CD04D9E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77317" y="1268231"/>
              <a:ext cx="972801" cy="462321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79E796E5-94D4-4C83-975D-4367BACB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08788" y="1736583"/>
              <a:ext cx="955464" cy="448837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6D369A22-FBE1-4875-8D2A-11DB5AC12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21453" y="1770592"/>
              <a:ext cx="1028665" cy="462321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FB469535-671D-4975-B48F-370C08C80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77571" y="2212582"/>
              <a:ext cx="1001696" cy="462321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BC16560A-1E98-43B0-8F7A-46D2AE905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72570" y="1384649"/>
              <a:ext cx="1007840" cy="358181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D23B003C-5F70-4ECD-816A-CF873AC33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398000" y="1377712"/>
              <a:ext cx="1023402" cy="3600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3B6C99B-4DB5-4AA1-9195-DA717D38B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399212" y="1835354"/>
              <a:ext cx="1012959" cy="360000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A0C014E9-79A3-4497-AC1A-72870C50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477317" y="1885756"/>
              <a:ext cx="1010382" cy="36000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A0BFE414-D552-407D-AEF6-D3695FF8C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866936" y="2332655"/>
              <a:ext cx="1012959" cy="360000"/>
            </a:xfrm>
            <a:prstGeom prst="rect">
              <a:avLst/>
            </a:prstGeom>
          </p:spPr>
        </p:pic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B9BDE7FF-96E1-471C-B369-A037DE86717B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54" name="五邊形 12">
              <a:extLst>
                <a:ext uri="{FF2B5EF4-FFF2-40B4-BE49-F238E27FC236}">
                  <a16:creationId xmlns:a16="http://schemas.microsoft.com/office/drawing/2014/main" id="{B496BAAC-7C89-40AE-9AFD-D83F35C6C0D3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55" name="五邊形 13">
              <a:extLst>
                <a:ext uri="{FF2B5EF4-FFF2-40B4-BE49-F238E27FC236}">
                  <a16:creationId xmlns:a16="http://schemas.microsoft.com/office/drawing/2014/main" id="{E0643E05-9E94-41CE-8A13-3B9192E68181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Proposed method</a:t>
              </a:r>
            </a:p>
          </p:txBody>
        </p:sp>
        <p:sp>
          <p:nvSpPr>
            <p:cNvPr id="56" name="五邊形 14">
              <a:extLst>
                <a:ext uri="{FF2B5EF4-FFF2-40B4-BE49-F238E27FC236}">
                  <a16:creationId xmlns:a16="http://schemas.microsoft.com/office/drawing/2014/main" id="{7F1A9990-440D-4EDE-8CBD-DCAA02AC7ED1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57" name="五邊形 16">
              <a:extLst>
                <a:ext uri="{FF2B5EF4-FFF2-40B4-BE49-F238E27FC236}">
                  <a16:creationId xmlns:a16="http://schemas.microsoft.com/office/drawing/2014/main" id="{74245125-3AAA-4227-96CC-00613745D877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0515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86E7FA29-B9A4-4730-A95B-67F279B0D70B}"/>
              </a:ext>
            </a:extLst>
          </p:cNvPr>
          <p:cNvSpPr/>
          <p:nvPr/>
        </p:nvSpPr>
        <p:spPr>
          <a:xfrm>
            <a:off x="721384" y="2162809"/>
            <a:ext cx="5994427" cy="3478954"/>
          </a:xfrm>
          <a:prstGeom prst="rect">
            <a:avLst/>
          </a:prstGeom>
          <a:solidFill>
            <a:srgbClr val="5B9BD5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23">
            <a:extLst>
              <a:ext uri="{FF2B5EF4-FFF2-40B4-BE49-F238E27FC236}">
                <a16:creationId xmlns:a16="http://schemas.microsoft.com/office/drawing/2014/main" id="{6192C2C2-6A81-D54C-A98F-6DF3F42B58FF}"/>
              </a:ext>
            </a:extLst>
          </p:cNvPr>
          <p:cNvSpPr txBox="1"/>
          <p:nvPr/>
        </p:nvSpPr>
        <p:spPr>
          <a:xfrm>
            <a:off x="11509522" y="6403983"/>
            <a:ext cx="1825957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ea typeface="Georgia" charset="0"/>
                <a:cs typeface="Georgia" charset="0"/>
              </a:rPr>
              <a:t>  </a:t>
            </a:r>
            <a:fld id="{0516B01A-7BDC-4D73-9AAC-34349FB3F4F8}" type="slidenum">
              <a:rPr kumimoji="1" lang="en-US" altLang="zh-TW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ea typeface="Georgia" charset="0"/>
              <a:cs typeface="Georgia" charset="0"/>
            </a:endParaRPr>
          </a:p>
        </p:txBody>
      </p:sp>
      <p:pic>
        <p:nvPicPr>
          <p:cNvPr id="29" name="Picture 2" descr="「台北科技大學」的圖片搜尋結果">
            <a:extLst>
              <a:ext uri="{FF2B5EF4-FFF2-40B4-BE49-F238E27FC236}">
                <a16:creationId xmlns:a16="http://schemas.microsoft.com/office/drawing/2014/main" id="{4EF4E44F-00FE-4358-969D-16DC46ACD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89" y="74790"/>
            <a:ext cx="999365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7ED67466-2380-4661-B111-4E6DC0E94D4F}"/>
              </a:ext>
            </a:extLst>
          </p:cNvPr>
          <p:cNvSpPr/>
          <p:nvPr/>
        </p:nvSpPr>
        <p:spPr>
          <a:xfrm>
            <a:off x="428775" y="852283"/>
            <a:ext cx="212019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7" name="直接连接符 26">
            <a:extLst>
              <a:ext uri="{FF2B5EF4-FFF2-40B4-BE49-F238E27FC236}">
                <a16:creationId xmlns:a16="http://schemas.microsoft.com/office/drawing/2014/main" id="{829B14D3-5172-4E49-951E-E4FF9D499169}"/>
              </a:ext>
            </a:extLst>
          </p:cNvPr>
          <p:cNvCxnSpPr>
            <a:cxnSpLocks/>
          </p:cNvCxnSpPr>
          <p:nvPr/>
        </p:nvCxnSpPr>
        <p:spPr>
          <a:xfrm>
            <a:off x="721384" y="852283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標題 1">
            <a:extLst>
              <a:ext uri="{FF2B5EF4-FFF2-40B4-BE49-F238E27FC236}">
                <a16:creationId xmlns:a16="http://schemas.microsoft.com/office/drawing/2014/main" id="{34D266B8-1667-4945-A957-A3705203D4D4}"/>
              </a:ext>
            </a:extLst>
          </p:cNvPr>
          <p:cNvSpPr txBox="1">
            <a:spLocks/>
          </p:cNvSpPr>
          <p:nvPr/>
        </p:nvSpPr>
        <p:spPr>
          <a:xfrm>
            <a:off x="841484" y="743104"/>
            <a:ext cx="11005955" cy="801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Anomaly detection result - comparison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725DC4-CA37-45FF-9094-AF9869B1B175}"/>
              </a:ext>
            </a:extLst>
          </p:cNvPr>
          <p:cNvSpPr/>
          <p:nvPr/>
        </p:nvSpPr>
        <p:spPr>
          <a:xfrm>
            <a:off x="841484" y="2225443"/>
            <a:ext cx="51365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The proposed method has high accuracy, and the </a:t>
            </a:r>
            <a:r>
              <a:rPr lang="en-US" altLang="zh-TW" dirty="0">
                <a:solidFill>
                  <a:srgbClr val="0000FF"/>
                </a:solidFill>
              </a:rPr>
              <a:t>capability of capturing anomalies is significant</a:t>
            </a:r>
            <a:r>
              <a:rPr lang="en-US" altLang="zh-TW" dirty="0"/>
              <a:t>, and also has the </a:t>
            </a:r>
            <a:r>
              <a:rPr lang="en-US" altLang="zh-TW" dirty="0">
                <a:solidFill>
                  <a:srgbClr val="0000FF"/>
                </a:solidFill>
              </a:rPr>
              <a:t>balanced performance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F1F7FA-6BFD-490E-A2E5-D1E2414DC460}"/>
              </a:ext>
            </a:extLst>
          </p:cNvPr>
          <p:cNvSpPr/>
          <p:nvPr/>
        </p:nvSpPr>
        <p:spPr>
          <a:xfrm>
            <a:off x="841484" y="32981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The reconstruction-based autoencoders also showed good results, but its anomaly detection performance significantly differed from the proposed method.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851775D-F46C-4880-8E04-9A022293A74E}"/>
              </a:ext>
            </a:extLst>
          </p:cNvPr>
          <p:cNvSpPr/>
          <p:nvPr/>
        </p:nvSpPr>
        <p:spPr>
          <a:xfrm>
            <a:off x="841484" y="436361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The other methods, such as k-means based on DTW and the two-step GMM might have higher false negatives and false positives. The capability of capturing anomalies is significant decrease with proposed method.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1A3AEC6-F7F0-4ADF-B999-D23F4221C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911" y="1846017"/>
            <a:ext cx="5222922" cy="4001904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0781E9CC-4072-498D-9006-3FDBFDBCE51A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24" name="五邊形 12">
              <a:extLst>
                <a:ext uri="{FF2B5EF4-FFF2-40B4-BE49-F238E27FC236}">
                  <a16:creationId xmlns:a16="http://schemas.microsoft.com/office/drawing/2014/main" id="{4B8EB8A6-A5A5-4D2C-A5C6-83276E130D07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26" name="五邊形 13">
              <a:extLst>
                <a:ext uri="{FF2B5EF4-FFF2-40B4-BE49-F238E27FC236}">
                  <a16:creationId xmlns:a16="http://schemas.microsoft.com/office/drawing/2014/main" id="{07165530-B1D0-4FCF-9920-4B97C6697D34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Proposed method</a:t>
              </a:r>
            </a:p>
          </p:txBody>
        </p:sp>
        <p:sp>
          <p:nvSpPr>
            <p:cNvPr id="27" name="五邊形 14">
              <a:extLst>
                <a:ext uri="{FF2B5EF4-FFF2-40B4-BE49-F238E27FC236}">
                  <a16:creationId xmlns:a16="http://schemas.microsoft.com/office/drawing/2014/main" id="{1F72DD38-2767-48B2-9B7A-77F6DCA65FDC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>
                  <a:solidFill>
                    <a:prstClr val="black"/>
                  </a:solidFill>
                  <a:latin typeface="Calibri" panose="020F0502020204030204" pitchFamily="34" charset="0"/>
                </a:rPr>
                <a:t>Experiment result</a:t>
              </a:r>
              <a:endParaRPr lang="en-US" altLang="zh-TW" sz="1200" b="1" kern="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五邊形 16">
              <a:extLst>
                <a:ext uri="{FF2B5EF4-FFF2-40B4-BE49-F238E27FC236}">
                  <a16:creationId xmlns:a16="http://schemas.microsoft.com/office/drawing/2014/main" id="{1726103A-A4B5-4C49-9114-2E67B6F947A3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805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FC6C20D-F3B0-46F1-A1AA-E4B356013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07" y="1620567"/>
            <a:ext cx="11967510" cy="2823731"/>
          </a:xfrm>
          <a:prstGeom prst="rect">
            <a:avLst/>
          </a:prstGeom>
        </p:spPr>
      </p:pic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5317649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Anomaly detection result - comparison</a:t>
            </a:r>
            <a:endParaRPr kumimoji="1" lang="en-US" altLang="zh-TW" sz="2400" b="1" dirty="0">
              <a:solidFill>
                <a:prstClr val="black">
                  <a:lumMod val="85000"/>
                  <a:lumOff val="15000"/>
                </a:prstClr>
              </a:solidFill>
              <a:latin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BE4DD608-E2DC-4D02-B420-00FE6C2D9587}"/>
              </a:ext>
            </a:extLst>
          </p:cNvPr>
          <p:cNvSpPr txBox="1">
            <a:spLocks/>
          </p:cNvSpPr>
          <p:nvPr/>
        </p:nvSpPr>
        <p:spPr>
          <a:xfrm>
            <a:off x="218052" y="4387502"/>
            <a:ext cx="11967510" cy="849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>
                <a:latin typeface="Calibri" panose="020F0502020204030204" pitchFamily="34" charset="0"/>
                <a:ea typeface="微軟正黑體" panose="020B0604030504040204" pitchFamily="34" charset="-120"/>
              </a:rPr>
              <a:t>Reconstruction based</a:t>
            </a:r>
            <a:r>
              <a:rPr lang="zh-TW" altLang="en-US" sz="1800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latin typeface="Calibri" panose="020F050202020403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sz="1800" dirty="0">
                <a:latin typeface="Calibri" panose="020F0502020204030204" pitchFamily="34" charset="0"/>
                <a:ea typeface="微軟正黑體" panose="020B0604030504040204" pitchFamily="34" charset="-120"/>
              </a:rPr>
              <a:t> </a:t>
            </a:r>
            <a:endParaRPr lang="en-US" altLang="zh-TW" sz="18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sz="1600" dirty="0">
                <a:latin typeface="Calibri" panose="020F0502020204030204" pitchFamily="34" charset="0"/>
                <a:ea typeface="微軟正黑體" panose="020B0604030504040204" pitchFamily="34" charset="-120"/>
              </a:rPr>
              <a:t>The reconstruction error is not significantly influenced by the 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rapid variations in shape and point anomalies</a:t>
            </a:r>
            <a:r>
              <a:rPr lang="en-US" altLang="zh-TW" sz="1600" dirty="0">
                <a:latin typeface="Calibri" panose="020F0502020204030204" pitchFamily="34" charset="0"/>
                <a:ea typeface="微軟正黑體" panose="020B0604030504040204" pitchFamily="34" charset="-120"/>
              </a:rPr>
              <a:t>, therefore the autoencoder has less ability to identify tightened belts and point anomalies.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B5F4F1C-ED9A-4B0E-A7FD-8B0150B9850F}"/>
              </a:ext>
            </a:extLst>
          </p:cNvPr>
          <p:cNvSpPr/>
          <p:nvPr/>
        </p:nvSpPr>
        <p:spPr>
          <a:xfrm>
            <a:off x="3362324" y="3188655"/>
            <a:ext cx="8746121" cy="24984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24CD394-80A2-4D3B-9BEF-02C71858C08A}"/>
              </a:ext>
            </a:extLst>
          </p:cNvPr>
          <p:cNvSpPr/>
          <p:nvPr/>
        </p:nvSpPr>
        <p:spPr>
          <a:xfrm>
            <a:off x="5019675" y="3438501"/>
            <a:ext cx="4064204" cy="24680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132ABA1-7A41-4511-BFE1-0388DCAB50B7}"/>
              </a:ext>
            </a:extLst>
          </p:cNvPr>
          <p:cNvSpPr/>
          <p:nvPr/>
        </p:nvSpPr>
        <p:spPr>
          <a:xfrm>
            <a:off x="3359352" y="3434869"/>
            <a:ext cx="854732" cy="21177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24731E0-0FD0-4165-8B9D-4413D94B1E69}"/>
              </a:ext>
            </a:extLst>
          </p:cNvPr>
          <p:cNvSpPr/>
          <p:nvPr/>
        </p:nvSpPr>
        <p:spPr>
          <a:xfrm>
            <a:off x="4214084" y="2744993"/>
            <a:ext cx="2386741" cy="44366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860CF25-CC62-4516-9F51-D669FEE86918}"/>
              </a:ext>
            </a:extLst>
          </p:cNvPr>
          <p:cNvSpPr/>
          <p:nvPr/>
        </p:nvSpPr>
        <p:spPr>
          <a:xfrm>
            <a:off x="4190491" y="3684715"/>
            <a:ext cx="2410334" cy="41542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E028D16-A28A-4A25-99F3-BDB04624824A}"/>
              </a:ext>
            </a:extLst>
          </p:cNvPr>
          <p:cNvSpPr/>
          <p:nvPr/>
        </p:nvSpPr>
        <p:spPr>
          <a:xfrm>
            <a:off x="3362325" y="4096505"/>
            <a:ext cx="851759" cy="24680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6515B0F-7FC8-41E1-BA79-B4B4DEB7F387}"/>
              </a:ext>
            </a:extLst>
          </p:cNvPr>
          <p:cNvSpPr/>
          <p:nvPr/>
        </p:nvSpPr>
        <p:spPr>
          <a:xfrm>
            <a:off x="9086850" y="3651296"/>
            <a:ext cx="3021595" cy="43169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內容版面配置區 2">
            <a:extLst>
              <a:ext uri="{FF2B5EF4-FFF2-40B4-BE49-F238E27FC236}">
                <a16:creationId xmlns:a16="http://schemas.microsoft.com/office/drawing/2014/main" id="{A2474A76-08DD-48CD-AEC0-B1E9581F2BD2}"/>
              </a:ext>
            </a:extLst>
          </p:cNvPr>
          <p:cNvSpPr txBox="1">
            <a:spLocks/>
          </p:cNvSpPr>
          <p:nvPr/>
        </p:nvSpPr>
        <p:spPr>
          <a:xfrm>
            <a:off x="218052" y="5149502"/>
            <a:ext cx="11967510" cy="628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>
                <a:latin typeface="Calibri" panose="020F0502020204030204" pitchFamily="34" charset="0"/>
                <a:ea typeface="微軟正黑體" panose="020B0604030504040204" pitchFamily="34" charset="-120"/>
              </a:rPr>
              <a:t>Time series clustering </a:t>
            </a:r>
            <a:r>
              <a:rPr lang="zh-TW" altLang="en-US" sz="1800" dirty="0">
                <a:latin typeface="Calibri" panose="020F0502020204030204" pitchFamily="34" charset="0"/>
                <a:ea typeface="微軟正黑體" panose="020B0604030504040204" pitchFamily="34" charset="-120"/>
              </a:rPr>
              <a:t>：</a:t>
            </a:r>
            <a:endParaRPr lang="en-US" altLang="zh-TW" sz="18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DTW</a:t>
            </a:r>
            <a:r>
              <a:rPr lang="en-US" altLang="zh-TW" sz="1600" dirty="0">
                <a:latin typeface="Calibri" panose="020F0502020204030204" pitchFamily="34" charset="0"/>
                <a:ea typeface="微軟正黑體" panose="020B0604030504040204" pitchFamily="34" charset="-120"/>
              </a:rPr>
              <a:t> can better capture the 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temporal shifts</a:t>
            </a:r>
            <a:r>
              <a:rPr lang="en-US" altLang="zh-TW" sz="1600" dirty="0">
                <a:latin typeface="Calibri" panose="020F0502020204030204" pitchFamily="34" charset="0"/>
                <a:ea typeface="微軟正黑體" panose="020B0604030504040204" pitchFamily="34" charset="-120"/>
              </a:rPr>
              <a:t>. However, techniques using Euclidean distance as the benchmark performed worse in detecting all kinds of anomalies.</a:t>
            </a:r>
            <a:endParaRPr lang="en-US" altLang="zh-TW" sz="1600" dirty="0">
              <a:solidFill>
                <a:srgbClr val="FF0000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43" name="內容版面配置區 2">
            <a:extLst>
              <a:ext uri="{FF2B5EF4-FFF2-40B4-BE49-F238E27FC236}">
                <a16:creationId xmlns:a16="http://schemas.microsoft.com/office/drawing/2014/main" id="{D43AAF8E-959D-4BE7-A543-A5D8F93A7E9B}"/>
              </a:ext>
            </a:extLst>
          </p:cNvPr>
          <p:cNvSpPr txBox="1">
            <a:spLocks/>
          </p:cNvSpPr>
          <p:nvPr/>
        </p:nvSpPr>
        <p:spPr>
          <a:xfrm>
            <a:off x="218052" y="5997227"/>
            <a:ext cx="11967510" cy="628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>
                <a:latin typeface="Calibri" panose="020F0502020204030204" pitchFamily="34" charset="0"/>
                <a:ea typeface="微軟正黑體" panose="020B0604030504040204" pitchFamily="34" charset="-120"/>
              </a:rPr>
              <a:t>Two step method</a:t>
            </a:r>
            <a:r>
              <a:rPr lang="zh-TW" altLang="en-US" sz="1800" dirty="0">
                <a:latin typeface="Calibri" panose="020F0502020204030204" pitchFamily="34" charset="0"/>
                <a:ea typeface="微軟正黑體" panose="020B0604030504040204" pitchFamily="34" charset="-120"/>
              </a:rPr>
              <a:t>：</a:t>
            </a:r>
            <a:endParaRPr lang="en-US" altLang="zh-TW" sz="180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  <a:p>
            <a:pPr marL="457200" lvl="1" indent="0">
              <a:buNone/>
            </a:pPr>
            <a:r>
              <a:rPr lang="en-US" altLang="zh-TW" sz="1600" dirty="0">
                <a:latin typeface="Calibri" panose="020F0502020204030204" pitchFamily="34" charset="0"/>
                <a:ea typeface="微軟正黑體" panose="020B0604030504040204" pitchFamily="34" charset="-120"/>
              </a:rPr>
              <a:t>The outcomes of these two techniques show the benefits of the suggested approach's use of DAGMM, which </a:t>
            </a:r>
            <a:r>
              <a:rPr lang="en-US" altLang="zh-TW" sz="1600" dirty="0">
                <a:solidFill>
                  <a:srgbClr val="0000FF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maximizes dimension reduction through joint training</a:t>
            </a:r>
            <a:r>
              <a:rPr lang="en-US" altLang="zh-TW" sz="1600" dirty="0">
                <a:latin typeface="Calibri" panose="020F0502020204030204" pitchFamily="34" charset="0"/>
                <a:ea typeface="微軟正黑體" panose="020B0604030504040204" pitchFamily="34" charset="-120"/>
              </a:rPr>
              <a:t> and supplies comprehensive information for subsequent density estimation.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88E3270-2F69-484B-898F-4FB1ACE7467A}"/>
              </a:ext>
            </a:extLst>
          </p:cNvPr>
          <p:cNvSpPr/>
          <p:nvPr/>
        </p:nvSpPr>
        <p:spPr>
          <a:xfrm>
            <a:off x="9407299" y="1362828"/>
            <a:ext cx="27847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/>
              <a:t>performance metrics : Recall</a:t>
            </a:r>
            <a:endParaRPr lang="zh-TW" altLang="en-US" sz="16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E75353E-4360-4F32-8D17-DD536F81BC8F}"/>
              </a:ext>
            </a:extLst>
          </p:cNvPr>
          <p:cNvSpPr/>
          <p:nvPr/>
        </p:nvSpPr>
        <p:spPr>
          <a:xfrm>
            <a:off x="10522154" y="2744993"/>
            <a:ext cx="1586292" cy="44366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FCCA6F9-DD89-4BBE-A402-2E4F22B8035B}"/>
              </a:ext>
            </a:extLst>
          </p:cNvPr>
          <p:cNvSpPr/>
          <p:nvPr/>
        </p:nvSpPr>
        <p:spPr>
          <a:xfrm>
            <a:off x="5772149" y="4096505"/>
            <a:ext cx="2133601" cy="24680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2B2F459-AB28-4B68-BC13-90D0670CB84C}"/>
              </a:ext>
            </a:extLst>
          </p:cNvPr>
          <p:cNvSpPr/>
          <p:nvPr/>
        </p:nvSpPr>
        <p:spPr>
          <a:xfrm>
            <a:off x="7905751" y="4096528"/>
            <a:ext cx="1178128" cy="24680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7587C8BD-B8E7-45C1-983E-0C5AC8077AB1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48" name="五邊形 12">
              <a:extLst>
                <a:ext uri="{FF2B5EF4-FFF2-40B4-BE49-F238E27FC236}">
                  <a16:creationId xmlns:a16="http://schemas.microsoft.com/office/drawing/2014/main" id="{E939F603-3034-4A14-81A0-D4367889358C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51" name="五邊形 13">
              <a:extLst>
                <a:ext uri="{FF2B5EF4-FFF2-40B4-BE49-F238E27FC236}">
                  <a16:creationId xmlns:a16="http://schemas.microsoft.com/office/drawing/2014/main" id="{5BA88731-FA7D-42F8-A95F-47BC277AA693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Proposed method</a:t>
              </a:r>
            </a:p>
          </p:txBody>
        </p:sp>
        <p:sp>
          <p:nvSpPr>
            <p:cNvPr id="52" name="五邊形 14">
              <a:extLst>
                <a:ext uri="{FF2B5EF4-FFF2-40B4-BE49-F238E27FC236}">
                  <a16:creationId xmlns:a16="http://schemas.microsoft.com/office/drawing/2014/main" id="{20AA6C6D-E341-4133-8644-15BF4700B134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>
                  <a:solidFill>
                    <a:prstClr val="black"/>
                  </a:solidFill>
                  <a:latin typeface="Calibri" panose="020F0502020204030204" pitchFamily="34" charset="0"/>
                </a:rPr>
                <a:t>Experiment result</a:t>
              </a:r>
              <a:endParaRPr lang="en-US" altLang="zh-TW" sz="1200" b="1" kern="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3" name="五邊形 16">
              <a:extLst>
                <a:ext uri="{FF2B5EF4-FFF2-40B4-BE49-F238E27FC236}">
                  <a16:creationId xmlns:a16="http://schemas.microsoft.com/office/drawing/2014/main" id="{0E5A1A72-3DBC-4376-80CA-DAC02B44502B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438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 animBg="1"/>
      <p:bldP spid="21" grpId="0" animBg="1"/>
      <p:bldP spid="22" grpId="0" animBg="1"/>
      <p:bldP spid="24" grpId="0" animBg="1"/>
      <p:bldP spid="32" grpId="0" animBg="1"/>
      <p:bldP spid="33" grpId="0" animBg="1"/>
      <p:bldP spid="35" grpId="0" animBg="1"/>
      <p:bldP spid="34" grpId="0"/>
      <p:bldP spid="43" grpId="0"/>
      <p:bldP spid="38" grpId="0" animBg="1"/>
      <p:bldP spid="39" grpId="0" animBg="1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5317649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Mixed data training result</a:t>
            </a:r>
            <a:endParaRPr kumimoji="1" lang="en-US" altLang="zh-TW" sz="2400" b="1" dirty="0">
              <a:solidFill>
                <a:prstClr val="black">
                  <a:lumMod val="85000"/>
                  <a:lumOff val="15000"/>
                </a:prstClr>
              </a:solidFill>
              <a:latin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pic>
        <p:nvPicPr>
          <p:cNvPr id="44" name="Picture 6">
            <a:extLst>
              <a:ext uri="{FF2B5EF4-FFF2-40B4-BE49-F238E27FC236}">
                <a16:creationId xmlns:a16="http://schemas.microsoft.com/office/drawing/2014/main" id="{5F3C24DC-BB0C-47EE-B173-B3C12FA27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5" t="3286"/>
          <a:stretch/>
        </p:blipFill>
        <p:spPr bwMode="auto">
          <a:xfrm>
            <a:off x="818200" y="1975133"/>
            <a:ext cx="2557603" cy="251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38" name="Picture 2">
            <a:extLst>
              <a:ext uri="{FF2B5EF4-FFF2-40B4-BE49-F238E27FC236}">
                <a16:creationId xmlns:a16="http://schemas.microsoft.com/office/drawing/2014/main" id="{6DA079E9-95CC-401D-B638-A7ED3FF6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45" y="1236746"/>
            <a:ext cx="3867928" cy="194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0" name="Picture 4">
            <a:extLst>
              <a:ext uri="{FF2B5EF4-FFF2-40B4-BE49-F238E27FC236}">
                <a16:creationId xmlns:a16="http://schemas.microsoft.com/office/drawing/2014/main" id="{5A2B4841-2ED3-42C8-A136-566D43C7A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45" y="3888396"/>
            <a:ext cx="3864669" cy="194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4" name="Picture 8">
            <a:extLst>
              <a:ext uri="{FF2B5EF4-FFF2-40B4-BE49-F238E27FC236}">
                <a16:creationId xmlns:a16="http://schemas.microsoft.com/office/drawing/2014/main" id="{C8A275D1-77EF-4116-90FF-E599290F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975" y="1236284"/>
            <a:ext cx="3868844" cy="19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8" name="Picture 12">
            <a:extLst>
              <a:ext uri="{FF2B5EF4-FFF2-40B4-BE49-F238E27FC236}">
                <a16:creationId xmlns:a16="http://schemas.microsoft.com/office/drawing/2014/main" id="{F5B29B75-AF41-4689-8DE0-A4AE0F427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234" y="3887933"/>
            <a:ext cx="3865585" cy="194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5377C486-99F9-4A87-A0B1-028D02F3C8AD}"/>
              </a:ext>
            </a:extLst>
          </p:cNvPr>
          <p:cNvSpPr/>
          <p:nvPr/>
        </p:nvSpPr>
        <p:spPr>
          <a:xfrm>
            <a:off x="4172991" y="831552"/>
            <a:ext cx="3169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TW" dirty="0"/>
              <a:t>Shape index result in Real data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F1D0CE3-ED1B-4446-BF50-7BE1149B4639}"/>
              </a:ext>
            </a:extLst>
          </p:cNvPr>
          <p:cNvSpPr/>
          <p:nvPr/>
        </p:nvSpPr>
        <p:spPr>
          <a:xfrm>
            <a:off x="8083922" y="3463364"/>
            <a:ext cx="3617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TW" dirty="0"/>
              <a:t>Distribution index result in Mixed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3CB32B9-5CA9-4BDA-A2A7-8A1B2E91CDD1}"/>
              </a:ext>
            </a:extLst>
          </p:cNvPr>
          <p:cNvSpPr/>
          <p:nvPr/>
        </p:nvSpPr>
        <p:spPr>
          <a:xfrm>
            <a:off x="8024599" y="779356"/>
            <a:ext cx="3169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TW" dirty="0"/>
              <a:t>Shape index result in mixed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441E480-7FCF-433D-AFD7-9779E2239CB6}"/>
              </a:ext>
            </a:extLst>
          </p:cNvPr>
          <p:cNvSpPr/>
          <p:nvPr/>
        </p:nvSpPr>
        <p:spPr>
          <a:xfrm>
            <a:off x="4227075" y="3463789"/>
            <a:ext cx="3617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TW" dirty="0"/>
              <a:t>Distribution index result in Real data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F967FE8A-17F5-4546-BF9C-F71357E260DC}"/>
              </a:ext>
            </a:extLst>
          </p:cNvPr>
          <p:cNvCxnSpPr>
            <a:cxnSpLocks/>
          </p:cNvCxnSpPr>
          <p:nvPr/>
        </p:nvCxnSpPr>
        <p:spPr>
          <a:xfrm>
            <a:off x="4286250" y="3337773"/>
            <a:ext cx="785636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箭號: 向下 32">
            <a:extLst>
              <a:ext uri="{FF2B5EF4-FFF2-40B4-BE49-F238E27FC236}">
                <a16:creationId xmlns:a16="http://schemas.microsoft.com/office/drawing/2014/main" id="{4B3938C0-D73F-4B4E-904A-784D2ADDE83A}"/>
              </a:ext>
            </a:extLst>
          </p:cNvPr>
          <p:cNvSpPr/>
          <p:nvPr/>
        </p:nvSpPr>
        <p:spPr>
          <a:xfrm rot="16200000">
            <a:off x="8103307" y="2033655"/>
            <a:ext cx="222251" cy="5527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箭號: 向下 33">
            <a:extLst>
              <a:ext uri="{FF2B5EF4-FFF2-40B4-BE49-F238E27FC236}">
                <a16:creationId xmlns:a16="http://schemas.microsoft.com/office/drawing/2014/main" id="{BE6A14DD-DE7D-4D64-8621-E8B6A1F2EBBF}"/>
              </a:ext>
            </a:extLst>
          </p:cNvPr>
          <p:cNvSpPr/>
          <p:nvPr/>
        </p:nvSpPr>
        <p:spPr>
          <a:xfrm rot="16200000">
            <a:off x="8103308" y="4586127"/>
            <a:ext cx="222251" cy="5527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3AFDF9E-7BCC-4C84-A0D8-29B16D417725}"/>
              </a:ext>
            </a:extLst>
          </p:cNvPr>
          <p:cNvSpPr/>
          <p:nvPr/>
        </p:nvSpPr>
        <p:spPr>
          <a:xfrm>
            <a:off x="845676" y="1615247"/>
            <a:ext cx="1291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TW" dirty="0"/>
              <a:t>t-SNE result</a:t>
            </a:r>
          </a:p>
        </p:txBody>
      </p:sp>
      <p:pic>
        <p:nvPicPr>
          <p:cNvPr id="41" name="Picture 6">
            <a:extLst>
              <a:ext uri="{FF2B5EF4-FFF2-40B4-BE49-F238E27FC236}">
                <a16:creationId xmlns:a16="http://schemas.microsoft.com/office/drawing/2014/main" id="{090E0690-CC11-4017-9746-0CF005CDF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5" t="7589" r="592" b="84737"/>
          <a:stretch/>
        </p:blipFill>
        <p:spPr bwMode="auto">
          <a:xfrm>
            <a:off x="2545836" y="1486117"/>
            <a:ext cx="825327" cy="52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D9AE64E-CC95-4A2F-80A2-01CC45C02EA6}"/>
              </a:ext>
            </a:extLst>
          </p:cNvPr>
          <p:cNvSpPr/>
          <p:nvPr/>
        </p:nvSpPr>
        <p:spPr>
          <a:xfrm>
            <a:off x="4294195" y="5891835"/>
            <a:ext cx="83931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Mixed training improves the detection of samples on the decision boundary.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>
                <a:solidFill>
                  <a:srgbClr val="0000FF"/>
                </a:solidFill>
              </a:rPr>
              <a:t>Enhances the data profile of normal samples.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>
                <a:solidFill>
                  <a:srgbClr val="0000FF"/>
                </a:solidFill>
              </a:rPr>
              <a:t>Optimizes the detection of anomalous samples near the boundary.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523037-E040-4175-8EBF-131EBAAE9D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474" y="5265806"/>
            <a:ext cx="3730634" cy="13139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5C3831B-875B-416A-B536-40F10BDF6BE5}"/>
              </a:ext>
            </a:extLst>
          </p:cNvPr>
          <p:cNvSpPr/>
          <p:nvPr/>
        </p:nvSpPr>
        <p:spPr>
          <a:xfrm>
            <a:off x="174001" y="4896474"/>
            <a:ext cx="3865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False Negative(FN) result in mixed data</a:t>
            </a: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9FB2434E-D148-4393-B5A5-41E98C52F161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51" name="五邊形 12">
              <a:extLst>
                <a:ext uri="{FF2B5EF4-FFF2-40B4-BE49-F238E27FC236}">
                  <a16:creationId xmlns:a16="http://schemas.microsoft.com/office/drawing/2014/main" id="{962D33BD-7D43-4412-9C5C-231B31FAD636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52" name="五邊形 13">
              <a:extLst>
                <a:ext uri="{FF2B5EF4-FFF2-40B4-BE49-F238E27FC236}">
                  <a16:creationId xmlns:a16="http://schemas.microsoft.com/office/drawing/2014/main" id="{CBFFC1FA-5494-4D62-9BF2-1BADA66B9F7D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Proposed method</a:t>
              </a:r>
            </a:p>
          </p:txBody>
        </p:sp>
        <p:sp>
          <p:nvSpPr>
            <p:cNvPr id="53" name="五邊形 14">
              <a:extLst>
                <a:ext uri="{FF2B5EF4-FFF2-40B4-BE49-F238E27FC236}">
                  <a16:creationId xmlns:a16="http://schemas.microsoft.com/office/drawing/2014/main" id="{D553A5DB-51C9-4EA6-A051-8496CEE0EE6B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>
                  <a:solidFill>
                    <a:prstClr val="black"/>
                  </a:solidFill>
                  <a:latin typeface="Calibri" panose="020F0502020204030204" pitchFamily="34" charset="0"/>
                </a:rPr>
                <a:t>Experiment result</a:t>
              </a:r>
              <a:endParaRPr lang="en-US" altLang="zh-TW" sz="1200" b="1" kern="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4" name="五邊形 16">
              <a:extLst>
                <a:ext uri="{FF2B5EF4-FFF2-40B4-BE49-F238E27FC236}">
                  <a16:creationId xmlns:a16="http://schemas.microsoft.com/office/drawing/2014/main" id="{A8A9506F-1175-4374-B4B1-E9ABF5192279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147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5" grpId="0"/>
      <p:bldP spid="33" grpId="0" animBg="1"/>
      <p:bldP spid="34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C08ECBFE-1EC6-4970-89B4-66D7334A9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291720"/>
              </p:ext>
            </p:extLst>
          </p:nvPr>
        </p:nvGraphicFramePr>
        <p:xfrm>
          <a:off x="224490" y="1910084"/>
          <a:ext cx="5172063" cy="409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590">
                  <a:extLst>
                    <a:ext uri="{9D8B030D-6E8A-4147-A177-3AD203B41FA5}">
                      <a16:colId xmlns:a16="http://schemas.microsoft.com/office/drawing/2014/main" val="805470287"/>
                    </a:ext>
                  </a:extLst>
                </a:gridCol>
                <a:gridCol w="1003242">
                  <a:extLst>
                    <a:ext uri="{9D8B030D-6E8A-4147-A177-3AD203B41FA5}">
                      <a16:colId xmlns:a16="http://schemas.microsoft.com/office/drawing/2014/main" val="221345249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5005805"/>
                    </a:ext>
                  </a:extLst>
                </a:gridCol>
                <a:gridCol w="962131">
                  <a:extLst>
                    <a:ext uri="{9D8B030D-6E8A-4147-A177-3AD203B41FA5}">
                      <a16:colId xmlns:a16="http://schemas.microsoft.com/office/drawing/2014/main" val="412552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shape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distribution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instant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23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Loose belt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0.8762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0.9987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67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tightened belt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0.7075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0.9962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0.9325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601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Bearing loss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0.2087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0.4612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0.8750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30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Slider loose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0.1600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0.2050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0.7875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47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Loose belt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&amp;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Bearing loss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0.9512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33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Loose belt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&amp;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Slider loose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0.9725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59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tightened belt</a:t>
                      </a:r>
                      <a:endParaRPr lang="zh-TW" alt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&amp;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Bearing loss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0.8212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0.9725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0.3487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153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tightened belt</a:t>
                      </a:r>
                      <a:endParaRPr lang="zh-TW" alt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&amp;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Slider loose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0.6350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0.9250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0.1962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975646"/>
                  </a:ext>
                </a:extLst>
              </a:tr>
            </a:tbl>
          </a:graphicData>
        </a:graphic>
      </p:graphicFrame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5317649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Validity for each indicator</a:t>
            </a:r>
            <a:endParaRPr kumimoji="1" lang="en-US" altLang="zh-TW" sz="2400" b="1" dirty="0">
              <a:solidFill>
                <a:prstClr val="black">
                  <a:lumMod val="85000"/>
                  <a:lumOff val="15000"/>
                </a:prstClr>
              </a:solidFill>
              <a:latin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DC95B8-CADA-4FCA-A5D7-EEF3225A64EA}"/>
              </a:ext>
            </a:extLst>
          </p:cNvPr>
          <p:cNvSpPr/>
          <p:nvPr/>
        </p:nvSpPr>
        <p:spPr>
          <a:xfrm>
            <a:off x="3498297" y="1664283"/>
            <a:ext cx="19595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performance metrics : Recall</a:t>
            </a:r>
            <a:endParaRPr lang="zh-TW" altLang="en-US" sz="1200" dirty="0"/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634D80BD-69C7-4670-AEB4-F5F6E5166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506" y="2925789"/>
            <a:ext cx="1651000" cy="1878723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437C3A3E-1E17-4C13-B005-F4B298BB6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708" y="849413"/>
            <a:ext cx="3780744" cy="17496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15F55B6B-D216-43D0-8C26-6D9BA11D3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708" y="2855840"/>
            <a:ext cx="3791641" cy="174960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A7194E7-EBAF-47C9-A646-CB3F81CFE8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7811" y="4762897"/>
            <a:ext cx="3791641" cy="1749600"/>
          </a:xfrm>
          <a:prstGeom prst="rect">
            <a:avLst/>
          </a:prstGeom>
        </p:spPr>
      </p:pic>
      <p:grpSp>
        <p:nvGrpSpPr>
          <p:cNvPr id="52" name="群組 51">
            <a:extLst>
              <a:ext uri="{FF2B5EF4-FFF2-40B4-BE49-F238E27FC236}">
                <a16:creationId xmlns:a16="http://schemas.microsoft.com/office/drawing/2014/main" id="{3DDC675A-311C-43C7-9421-30335BD6CA6C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53" name="五邊形 12">
              <a:extLst>
                <a:ext uri="{FF2B5EF4-FFF2-40B4-BE49-F238E27FC236}">
                  <a16:creationId xmlns:a16="http://schemas.microsoft.com/office/drawing/2014/main" id="{9B64BF0C-EA9A-4487-80E2-CE399944119E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54" name="五邊形 13">
              <a:extLst>
                <a:ext uri="{FF2B5EF4-FFF2-40B4-BE49-F238E27FC236}">
                  <a16:creationId xmlns:a16="http://schemas.microsoft.com/office/drawing/2014/main" id="{B2E2D458-5B2E-40CE-8D1B-E2A8B5DE3718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Proposed method</a:t>
              </a:r>
            </a:p>
          </p:txBody>
        </p:sp>
        <p:sp>
          <p:nvSpPr>
            <p:cNvPr id="55" name="五邊形 14">
              <a:extLst>
                <a:ext uri="{FF2B5EF4-FFF2-40B4-BE49-F238E27FC236}">
                  <a16:creationId xmlns:a16="http://schemas.microsoft.com/office/drawing/2014/main" id="{C68116A9-5646-4293-BCE1-19B5A0F3FFBC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>
                  <a:solidFill>
                    <a:prstClr val="black"/>
                  </a:solidFill>
                  <a:latin typeface="Calibri" panose="020F0502020204030204" pitchFamily="34" charset="0"/>
                </a:rPr>
                <a:t>Experiment result</a:t>
              </a:r>
              <a:endParaRPr lang="en-US" altLang="zh-TW" sz="1200" b="1" kern="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6" name="五邊形 16">
              <a:extLst>
                <a:ext uri="{FF2B5EF4-FFF2-40B4-BE49-F238E27FC236}">
                  <a16:creationId xmlns:a16="http://schemas.microsoft.com/office/drawing/2014/main" id="{98E4915D-0AFB-404D-96DA-33F1E0FB16EC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4314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DFF12640-B6C6-4CC3-95DF-8444F8AE0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990898"/>
              </p:ext>
            </p:extLst>
          </p:nvPr>
        </p:nvGraphicFramePr>
        <p:xfrm>
          <a:off x="224490" y="1910084"/>
          <a:ext cx="5172063" cy="409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590">
                  <a:extLst>
                    <a:ext uri="{9D8B030D-6E8A-4147-A177-3AD203B41FA5}">
                      <a16:colId xmlns:a16="http://schemas.microsoft.com/office/drawing/2014/main" val="805470287"/>
                    </a:ext>
                  </a:extLst>
                </a:gridCol>
                <a:gridCol w="1003242">
                  <a:extLst>
                    <a:ext uri="{9D8B030D-6E8A-4147-A177-3AD203B41FA5}">
                      <a16:colId xmlns:a16="http://schemas.microsoft.com/office/drawing/2014/main" val="221345249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5005805"/>
                    </a:ext>
                  </a:extLst>
                </a:gridCol>
                <a:gridCol w="962131">
                  <a:extLst>
                    <a:ext uri="{9D8B030D-6E8A-4147-A177-3AD203B41FA5}">
                      <a16:colId xmlns:a16="http://schemas.microsoft.com/office/drawing/2014/main" val="412552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shape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distribution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instant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23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Loose belt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0.8762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0.9987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67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tightened belt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0.7075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0.9962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0.9325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601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Bearing loss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0.2087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0.4612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0.8750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30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Slider loose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0.1600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0.2050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0.7875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47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Loose belt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&amp;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Bearing loss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0.9512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33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Loose belt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&amp;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Slider loose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0.9725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59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tightened belt</a:t>
                      </a:r>
                      <a:endParaRPr lang="zh-TW" alt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&amp;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Bearing loss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0.8212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0.9725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0.3487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153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tightened belt</a:t>
                      </a:r>
                      <a:endParaRPr lang="zh-TW" alt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&amp;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Slider loose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0.6350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0.9250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0.1962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975646"/>
                  </a:ext>
                </a:extLst>
              </a:tr>
            </a:tbl>
          </a:graphicData>
        </a:graphic>
      </p:graphicFrame>
      <p:sp>
        <p:nvSpPr>
          <p:cNvPr id="33" name="矩形 32">
            <a:extLst>
              <a:ext uri="{FF2B5EF4-FFF2-40B4-BE49-F238E27FC236}">
                <a16:creationId xmlns:a16="http://schemas.microsoft.com/office/drawing/2014/main" id="{79083F8B-8A1E-48E2-9EBA-E85B43CC62ED}"/>
              </a:ext>
            </a:extLst>
          </p:cNvPr>
          <p:cNvSpPr/>
          <p:nvPr/>
        </p:nvSpPr>
        <p:spPr>
          <a:xfrm>
            <a:off x="5602755" y="3752850"/>
            <a:ext cx="6416050" cy="2447780"/>
          </a:xfrm>
          <a:prstGeom prst="rect">
            <a:avLst/>
          </a:prstGeom>
          <a:solidFill>
            <a:srgbClr val="F0B03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 dirty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464B64E-C2D1-4CE9-BECE-06AEC31A1CD4}"/>
              </a:ext>
            </a:extLst>
          </p:cNvPr>
          <p:cNvSpPr/>
          <p:nvPr/>
        </p:nvSpPr>
        <p:spPr>
          <a:xfrm>
            <a:off x="5608517" y="1041009"/>
            <a:ext cx="6405290" cy="2447779"/>
          </a:xfrm>
          <a:prstGeom prst="rect">
            <a:avLst/>
          </a:prstGeom>
          <a:solidFill>
            <a:srgbClr val="5B9BD5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C67E26-068D-45CD-B860-17A33E379B02}"/>
              </a:ext>
            </a:extLst>
          </p:cNvPr>
          <p:cNvSpPr/>
          <p:nvPr/>
        </p:nvSpPr>
        <p:spPr>
          <a:xfrm>
            <a:off x="3177431" y="1872988"/>
            <a:ext cx="2220403" cy="416696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3F2B39A-1198-477F-BC23-BABA8E8FA8FA}"/>
              </a:ext>
            </a:extLst>
          </p:cNvPr>
          <p:cNvSpPr/>
          <p:nvPr/>
        </p:nvSpPr>
        <p:spPr>
          <a:xfrm>
            <a:off x="157815" y="2566938"/>
            <a:ext cx="3105138" cy="41155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5317649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kumimoji="1"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Shape indicator</a:t>
            </a:r>
            <a:endParaRPr kumimoji="1" lang="en-US" altLang="zh-TW" sz="2400" b="1" dirty="0">
              <a:solidFill>
                <a:prstClr val="black">
                  <a:lumMod val="85000"/>
                  <a:lumOff val="15000"/>
                </a:prstClr>
              </a:solidFill>
              <a:latin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21B09F1-B0D1-42FF-AE1A-46904B3836C5}"/>
              </a:ext>
            </a:extLst>
          </p:cNvPr>
          <p:cNvSpPr/>
          <p:nvPr/>
        </p:nvSpPr>
        <p:spPr>
          <a:xfrm>
            <a:off x="5792682" y="113434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For two samples with the contextual abnormality, the </a:t>
            </a:r>
            <a:r>
              <a:rPr lang="en-US" altLang="zh-TW" dirty="0">
                <a:solidFill>
                  <a:srgbClr val="FF0000"/>
                </a:solidFill>
              </a:rPr>
              <a:t>shape of tightened belt</a:t>
            </a:r>
            <a:r>
              <a:rPr lang="en-US" altLang="zh-TW" dirty="0"/>
              <a:t> is more similar to the normal sample. As a result, it effects the detection capability. 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28A45D-B6C6-47B0-A6D4-9EAB56483D5B}"/>
              </a:ext>
            </a:extLst>
          </p:cNvPr>
          <p:cNvSpPr/>
          <p:nvPr/>
        </p:nvSpPr>
        <p:spPr>
          <a:xfrm>
            <a:off x="5764120" y="389697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For point anomalies, which involve </a:t>
            </a:r>
            <a:r>
              <a:rPr lang="en-US" altLang="zh-TW" dirty="0">
                <a:solidFill>
                  <a:srgbClr val="FF0000"/>
                </a:solidFill>
              </a:rPr>
              <a:t>short and rapid changes, shape</a:t>
            </a:r>
            <a:r>
              <a:rPr lang="en-US" altLang="zh-TW" dirty="0"/>
              <a:t> indicators have similar performance with the normal samples.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4F8FFEB-507C-4784-8E57-8087DDDD11D6}"/>
              </a:ext>
            </a:extLst>
          </p:cNvPr>
          <p:cNvSpPr txBox="1"/>
          <p:nvPr/>
        </p:nvSpPr>
        <p:spPr>
          <a:xfrm>
            <a:off x="6715815" y="2070270"/>
            <a:ext cx="12160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/>
              <a:t>Loose belt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53994CE-DC10-4D5D-A2E3-6BA15B8F2F19}"/>
              </a:ext>
            </a:extLst>
          </p:cNvPr>
          <p:cNvSpPr txBox="1"/>
          <p:nvPr/>
        </p:nvSpPr>
        <p:spPr>
          <a:xfrm>
            <a:off x="9554462" y="2057671"/>
            <a:ext cx="1726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tightened belt</a:t>
            </a:r>
            <a:endParaRPr lang="zh-TW" altLang="en-US" sz="1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EFF48CF-00E2-4567-B33D-30A5AD2C5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989" y="774290"/>
            <a:ext cx="1483786" cy="76072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0DC95B8-CADA-4FCA-A5D7-EEF3225A64EA}"/>
              </a:ext>
            </a:extLst>
          </p:cNvPr>
          <p:cNvSpPr/>
          <p:nvPr/>
        </p:nvSpPr>
        <p:spPr>
          <a:xfrm>
            <a:off x="3517347" y="1664283"/>
            <a:ext cx="1988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performance metrics : Recall</a:t>
            </a:r>
            <a:endParaRPr lang="zh-TW" altLang="en-US" sz="12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8ECB39F-0A67-4926-B519-2C64EA0ED2B9}"/>
              </a:ext>
            </a:extLst>
          </p:cNvPr>
          <p:cNvSpPr/>
          <p:nvPr/>
        </p:nvSpPr>
        <p:spPr>
          <a:xfrm>
            <a:off x="157815" y="2977364"/>
            <a:ext cx="3105138" cy="77548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9874" name="Picture 2">
            <a:extLst>
              <a:ext uri="{FF2B5EF4-FFF2-40B4-BE49-F238E27FC236}">
                <a16:creationId xmlns:a16="http://schemas.microsoft.com/office/drawing/2014/main" id="{46359A60-D567-469E-935C-2D464D51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580" y="2321733"/>
            <a:ext cx="3022200" cy="10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6" name="Picture 4">
            <a:extLst>
              <a:ext uri="{FF2B5EF4-FFF2-40B4-BE49-F238E27FC236}">
                <a16:creationId xmlns:a16="http://schemas.microsoft.com/office/drawing/2014/main" id="{6EB39411-2F69-4941-8E36-85CA632DF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561" y="2321940"/>
            <a:ext cx="3022200" cy="10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8" name="Picture 6">
            <a:extLst>
              <a:ext uri="{FF2B5EF4-FFF2-40B4-BE49-F238E27FC236}">
                <a16:creationId xmlns:a16="http://schemas.microsoft.com/office/drawing/2014/main" id="{A048F899-268F-44CF-9222-2932C6D1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482" y="5084369"/>
            <a:ext cx="3022200" cy="10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0" name="Picture 8">
            <a:extLst>
              <a:ext uri="{FF2B5EF4-FFF2-40B4-BE49-F238E27FC236}">
                <a16:creationId xmlns:a16="http://schemas.microsoft.com/office/drawing/2014/main" id="{4B85523F-51E8-4B49-B24D-DB5A32065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561" y="5084369"/>
            <a:ext cx="2992529" cy="10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B4D25B85-571D-4045-88CA-A9E58876E2E8}"/>
              </a:ext>
            </a:extLst>
          </p:cNvPr>
          <p:cNvSpPr txBox="1"/>
          <p:nvPr/>
        </p:nvSpPr>
        <p:spPr>
          <a:xfrm>
            <a:off x="6896790" y="4784233"/>
            <a:ext cx="12160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/>
              <a:t>Slider loose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1392E8F7-3F1B-4BED-857F-AC7DF0F70E58}"/>
              </a:ext>
            </a:extLst>
          </p:cNvPr>
          <p:cNvSpPr txBox="1"/>
          <p:nvPr/>
        </p:nvSpPr>
        <p:spPr>
          <a:xfrm>
            <a:off x="9918990" y="4776592"/>
            <a:ext cx="12160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/>
              <a:t>Bearing loss</a:t>
            </a: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0362CBD-F313-47B6-A68D-04053DA72DB2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54" name="五邊形 12">
              <a:extLst>
                <a:ext uri="{FF2B5EF4-FFF2-40B4-BE49-F238E27FC236}">
                  <a16:creationId xmlns:a16="http://schemas.microsoft.com/office/drawing/2014/main" id="{7EC98623-967E-4499-9F4E-48CD90976A24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55" name="五邊形 13">
              <a:extLst>
                <a:ext uri="{FF2B5EF4-FFF2-40B4-BE49-F238E27FC236}">
                  <a16:creationId xmlns:a16="http://schemas.microsoft.com/office/drawing/2014/main" id="{EBBEDC56-A677-4542-9946-9FDA70CE83C8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Proposed method</a:t>
              </a:r>
            </a:p>
          </p:txBody>
        </p:sp>
        <p:sp>
          <p:nvSpPr>
            <p:cNvPr id="56" name="五邊形 14">
              <a:extLst>
                <a:ext uri="{FF2B5EF4-FFF2-40B4-BE49-F238E27FC236}">
                  <a16:creationId xmlns:a16="http://schemas.microsoft.com/office/drawing/2014/main" id="{B366138D-C3F1-417A-8A2D-487754E906D2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>
                  <a:solidFill>
                    <a:prstClr val="black"/>
                  </a:solidFill>
                  <a:latin typeface="Calibri" panose="020F0502020204030204" pitchFamily="34" charset="0"/>
                </a:rPr>
                <a:t>Experiment result</a:t>
              </a:r>
              <a:endParaRPr lang="en-US" altLang="zh-TW" sz="1200" b="1" kern="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7" name="五邊形 16">
              <a:extLst>
                <a:ext uri="{FF2B5EF4-FFF2-40B4-BE49-F238E27FC236}">
                  <a16:creationId xmlns:a16="http://schemas.microsoft.com/office/drawing/2014/main" id="{0E4B3B04-8030-49FE-8BAC-F4BE179DE7EF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15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3" grpId="0" animBg="1"/>
      <p:bldP spid="5" grpId="0" animBg="1"/>
      <p:bldP spid="6" grpId="0" animBg="1"/>
      <p:bldP spid="2" grpId="0"/>
      <p:bldP spid="4" grpId="0"/>
      <p:bldP spid="34" grpId="0"/>
      <p:bldP spid="35" grpId="0"/>
      <p:bldP spid="40" grpId="0" animBg="1"/>
      <p:bldP spid="44" grpId="0"/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2DA3725E-B011-406A-B2B5-F1948053D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534874"/>
              </p:ext>
            </p:extLst>
          </p:nvPr>
        </p:nvGraphicFramePr>
        <p:xfrm>
          <a:off x="224490" y="1910084"/>
          <a:ext cx="5172063" cy="409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590">
                  <a:extLst>
                    <a:ext uri="{9D8B030D-6E8A-4147-A177-3AD203B41FA5}">
                      <a16:colId xmlns:a16="http://schemas.microsoft.com/office/drawing/2014/main" val="805470287"/>
                    </a:ext>
                  </a:extLst>
                </a:gridCol>
                <a:gridCol w="1003242">
                  <a:extLst>
                    <a:ext uri="{9D8B030D-6E8A-4147-A177-3AD203B41FA5}">
                      <a16:colId xmlns:a16="http://schemas.microsoft.com/office/drawing/2014/main" val="221345249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5005805"/>
                    </a:ext>
                  </a:extLst>
                </a:gridCol>
                <a:gridCol w="962131">
                  <a:extLst>
                    <a:ext uri="{9D8B030D-6E8A-4147-A177-3AD203B41FA5}">
                      <a16:colId xmlns:a16="http://schemas.microsoft.com/office/drawing/2014/main" val="412552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shape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distribution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instant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23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Loose belt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0.8762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0.9987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67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tightened belt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0.7075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0.9962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0.9325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601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Bearing loss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0.2087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0.4612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0.8750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30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Slider loose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0.1600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0.2050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0.7875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47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Loose belt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&amp;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Bearing loss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0.9512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33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Loose belt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&amp;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Slider loose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0.9725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59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tightened belt</a:t>
                      </a:r>
                      <a:endParaRPr lang="zh-TW" alt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&amp;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Bearing loss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0.8212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0.9725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0.3487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153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tightened belt</a:t>
                      </a:r>
                      <a:endParaRPr lang="zh-TW" alt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&amp;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Slider loose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0.6350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0.9250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0.1962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975646"/>
                  </a:ext>
                </a:extLst>
              </a:tr>
            </a:tbl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id="{890FD9B9-4CEB-4CAA-BDE4-FA42EFCBDB6B}"/>
              </a:ext>
            </a:extLst>
          </p:cNvPr>
          <p:cNvSpPr/>
          <p:nvPr/>
        </p:nvSpPr>
        <p:spPr>
          <a:xfrm>
            <a:off x="5602755" y="1872988"/>
            <a:ext cx="6416050" cy="4166968"/>
          </a:xfrm>
          <a:prstGeom prst="rect">
            <a:avLst/>
          </a:prstGeom>
          <a:solidFill>
            <a:srgbClr val="F0B03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 dirty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5317649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kumimoji="1"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Distribution indicator</a:t>
            </a:r>
            <a:endParaRPr kumimoji="1" lang="en-US" altLang="zh-TW" sz="2400" b="1" dirty="0">
              <a:solidFill>
                <a:prstClr val="black">
                  <a:lumMod val="85000"/>
                  <a:lumOff val="15000"/>
                </a:prstClr>
              </a:solidFill>
              <a:latin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43974A1-1F79-4B74-B68D-CCB6546EE0CF}"/>
              </a:ext>
            </a:extLst>
          </p:cNvPr>
          <p:cNvSpPr/>
          <p:nvPr/>
        </p:nvSpPr>
        <p:spPr>
          <a:xfrm>
            <a:off x="4391025" y="1872988"/>
            <a:ext cx="1068081" cy="416696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E3CE254-7B51-466F-ADB3-F8457EB335E1}"/>
              </a:ext>
            </a:extLst>
          </p:cNvPr>
          <p:cNvSpPr/>
          <p:nvPr/>
        </p:nvSpPr>
        <p:spPr>
          <a:xfrm>
            <a:off x="3309482" y="2905125"/>
            <a:ext cx="1081543" cy="82867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DFD4A93-74CA-4DC6-A9C6-0AB55A6B4F3A}"/>
              </a:ext>
            </a:extLst>
          </p:cNvPr>
          <p:cNvSpPr/>
          <p:nvPr/>
        </p:nvSpPr>
        <p:spPr>
          <a:xfrm>
            <a:off x="2238375" y="1872988"/>
            <a:ext cx="1081543" cy="416696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3115580-EC7D-404A-AB70-AABC95231A8B}"/>
              </a:ext>
            </a:extLst>
          </p:cNvPr>
          <p:cNvSpPr/>
          <p:nvPr/>
        </p:nvSpPr>
        <p:spPr>
          <a:xfrm>
            <a:off x="200770" y="2905125"/>
            <a:ext cx="2037605" cy="82867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924F71F-79A5-4E6C-ABBD-BCD175968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154" y="761958"/>
            <a:ext cx="1611834" cy="82626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781E335-9E8E-4DD9-B6DE-9ED91B8EDBBC}"/>
              </a:ext>
            </a:extLst>
          </p:cNvPr>
          <p:cNvSpPr/>
          <p:nvPr/>
        </p:nvSpPr>
        <p:spPr>
          <a:xfrm>
            <a:off x="5666947" y="201310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The distribution indicator is a model's measure of the latent representation of a sample in terms of its distribution, which involves observing the overall characteristics of the sequence. </a:t>
            </a:r>
            <a:r>
              <a:rPr lang="en-US" altLang="zh-TW" dirty="0">
                <a:solidFill>
                  <a:srgbClr val="FF0000"/>
                </a:solidFill>
              </a:rPr>
              <a:t>point anomalies have a less significant effect on the overall characteristics</a:t>
            </a:r>
            <a:r>
              <a:rPr lang="en-US" altLang="zh-TW" dirty="0"/>
              <a:t>, making the distribution indicator less capable of detecting point anomalies effectively.</a:t>
            </a:r>
            <a:endParaRPr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46FC2EE-A669-4278-87B4-8EEC96683366}"/>
              </a:ext>
            </a:extLst>
          </p:cNvPr>
          <p:cNvSpPr/>
          <p:nvPr/>
        </p:nvSpPr>
        <p:spPr>
          <a:xfrm>
            <a:off x="3517347" y="1664283"/>
            <a:ext cx="20112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performance metrics : Recall</a:t>
            </a:r>
            <a:endParaRPr lang="zh-TW" altLang="en-US" sz="1200" dirty="0"/>
          </a:p>
        </p:txBody>
      </p:sp>
      <p:pic>
        <p:nvPicPr>
          <p:cNvPr id="48" name="Picture 6">
            <a:extLst>
              <a:ext uri="{FF2B5EF4-FFF2-40B4-BE49-F238E27FC236}">
                <a16:creationId xmlns:a16="http://schemas.microsoft.com/office/drawing/2014/main" id="{34740E8B-28D4-4390-8EC9-1DB66C318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339" y="4224205"/>
            <a:ext cx="3022200" cy="10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>
            <a:extLst>
              <a:ext uri="{FF2B5EF4-FFF2-40B4-BE49-F238E27FC236}">
                <a16:creationId xmlns:a16="http://schemas.microsoft.com/office/drawing/2014/main" id="{D5745687-1B6D-4F17-AD95-D7DC4E8A0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418" y="4224205"/>
            <a:ext cx="2992529" cy="10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7F8D077E-0B06-4E75-8334-E6D42ECFFA92}"/>
              </a:ext>
            </a:extLst>
          </p:cNvPr>
          <p:cNvSpPr txBox="1"/>
          <p:nvPr/>
        </p:nvSpPr>
        <p:spPr>
          <a:xfrm>
            <a:off x="6760647" y="3924069"/>
            <a:ext cx="12160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/>
              <a:t>Slider loose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08A55F0-7080-4C5B-AF25-FBD2D52F59B6}"/>
              </a:ext>
            </a:extLst>
          </p:cNvPr>
          <p:cNvSpPr txBox="1"/>
          <p:nvPr/>
        </p:nvSpPr>
        <p:spPr>
          <a:xfrm>
            <a:off x="9782847" y="3916428"/>
            <a:ext cx="12160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/>
              <a:t>Bearing loss</a:t>
            </a:r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2FABBE99-7849-4557-9ABC-C51604053B41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65" name="五邊形 12">
              <a:extLst>
                <a:ext uri="{FF2B5EF4-FFF2-40B4-BE49-F238E27FC236}">
                  <a16:creationId xmlns:a16="http://schemas.microsoft.com/office/drawing/2014/main" id="{8B2056B9-4FB1-466B-9779-5B07B4F172B2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66" name="五邊形 13">
              <a:extLst>
                <a:ext uri="{FF2B5EF4-FFF2-40B4-BE49-F238E27FC236}">
                  <a16:creationId xmlns:a16="http://schemas.microsoft.com/office/drawing/2014/main" id="{99DD12D5-2614-48A5-9100-D04630D1B21A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Proposed method</a:t>
              </a:r>
            </a:p>
          </p:txBody>
        </p:sp>
        <p:sp>
          <p:nvSpPr>
            <p:cNvPr id="67" name="五邊形 14">
              <a:extLst>
                <a:ext uri="{FF2B5EF4-FFF2-40B4-BE49-F238E27FC236}">
                  <a16:creationId xmlns:a16="http://schemas.microsoft.com/office/drawing/2014/main" id="{9EDD83CF-41E3-43D7-ABA2-314090A0EB61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>
                  <a:solidFill>
                    <a:prstClr val="black"/>
                  </a:solidFill>
                  <a:latin typeface="Calibri" panose="020F0502020204030204" pitchFamily="34" charset="0"/>
                </a:rPr>
                <a:t>Experiment result</a:t>
              </a:r>
              <a:endParaRPr lang="en-US" altLang="zh-TW" sz="1200" b="1" kern="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8" name="五邊形 16">
              <a:extLst>
                <a:ext uri="{FF2B5EF4-FFF2-40B4-BE49-F238E27FC236}">
                  <a16:creationId xmlns:a16="http://schemas.microsoft.com/office/drawing/2014/main" id="{7E6460F3-DAC5-495C-A405-FBB57923651E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63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3" grpId="0" animBg="1"/>
      <p:bldP spid="44" grpId="0" animBg="1"/>
      <p:bldP spid="45" grpId="0" animBg="1"/>
      <p:bldP spid="3" grpId="0"/>
      <p:bldP spid="52" grpId="0"/>
      <p:bldP spid="5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DB23A998-9435-43F4-B749-EFFC00DD8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08520"/>
              </p:ext>
            </p:extLst>
          </p:nvPr>
        </p:nvGraphicFramePr>
        <p:xfrm>
          <a:off x="224490" y="1910084"/>
          <a:ext cx="5172063" cy="409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590">
                  <a:extLst>
                    <a:ext uri="{9D8B030D-6E8A-4147-A177-3AD203B41FA5}">
                      <a16:colId xmlns:a16="http://schemas.microsoft.com/office/drawing/2014/main" val="805470287"/>
                    </a:ext>
                  </a:extLst>
                </a:gridCol>
                <a:gridCol w="1003242">
                  <a:extLst>
                    <a:ext uri="{9D8B030D-6E8A-4147-A177-3AD203B41FA5}">
                      <a16:colId xmlns:a16="http://schemas.microsoft.com/office/drawing/2014/main" val="221345249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395005805"/>
                    </a:ext>
                  </a:extLst>
                </a:gridCol>
                <a:gridCol w="962131">
                  <a:extLst>
                    <a:ext uri="{9D8B030D-6E8A-4147-A177-3AD203B41FA5}">
                      <a16:colId xmlns:a16="http://schemas.microsoft.com/office/drawing/2014/main" val="4125526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shape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distribution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instant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23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Loose belt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0.8762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0.9987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67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tightened belt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0.7075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0.9962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0.9325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601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Bearing loss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0.2087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0.4612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0.8750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30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Slider loose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0.1600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0.2050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0.7875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47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Loose belt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&amp;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Bearing loss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0.9512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33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Loose belt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&amp;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Slider loose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0.9725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59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tightened belt</a:t>
                      </a:r>
                      <a:endParaRPr lang="zh-TW" alt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&amp;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Bearing loss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0.8212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0.9725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0.3487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153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tightened belt</a:t>
                      </a:r>
                      <a:endParaRPr lang="zh-TW" altLang="en-US" sz="16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&amp;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Slider loose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0.6350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0.9250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0.1962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975646"/>
                  </a:ext>
                </a:extLst>
              </a:tr>
            </a:tbl>
          </a:graphicData>
        </a:graphic>
      </p:graphicFrame>
      <p:sp>
        <p:nvSpPr>
          <p:cNvPr id="36" name="矩形 35">
            <a:extLst>
              <a:ext uri="{FF2B5EF4-FFF2-40B4-BE49-F238E27FC236}">
                <a16:creationId xmlns:a16="http://schemas.microsoft.com/office/drawing/2014/main" id="{9EC3ED4C-3AC7-410E-9378-2297D11D96A1}"/>
              </a:ext>
            </a:extLst>
          </p:cNvPr>
          <p:cNvSpPr/>
          <p:nvPr/>
        </p:nvSpPr>
        <p:spPr>
          <a:xfrm>
            <a:off x="5682037" y="740044"/>
            <a:ext cx="6405290" cy="2780160"/>
          </a:xfrm>
          <a:prstGeom prst="rect">
            <a:avLst/>
          </a:prstGeom>
          <a:solidFill>
            <a:srgbClr val="5B9BD5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5317649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Instant indicator</a:t>
            </a:r>
            <a:endParaRPr kumimoji="1" lang="en-US" altLang="zh-TW" sz="2400" b="1" dirty="0">
              <a:solidFill>
                <a:prstClr val="black">
                  <a:lumMod val="85000"/>
                  <a:lumOff val="15000"/>
                </a:prstClr>
              </a:solidFill>
              <a:latin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69CA949-811E-4689-BE2E-6F6843D0FC61}"/>
              </a:ext>
            </a:extLst>
          </p:cNvPr>
          <p:cNvSpPr/>
          <p:nvPr/>
        </p:nvSpPr>
        <p:spPr>
          <a:xfrm>
            <a:off x="2229053" y="1872988"/>
            <a:ext cx="2220403" cy="4166968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5235551-9D2E-41EB-95B0-07108EC48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522" y="947470"/>
            <a:ext cx="1951031" cy="66172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40D2C50-F333-49A8-8C58-3168BAAB9072}"/>
              </a:ext>
            </a:extLst>
          </p:cNvPr>
          <p:cNvSpPr/>
          <p:nvPr/>
        </p:nvSpPr>
        <p:spPr>
          <a:xfrm>
            <a:off x="5703037" y="1030499"/>
            <a:ext cx="64052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Instantaneous indicator is designed to detect the occurrence of instantaneous anomalies, with a shortage for tightened belts and belt-slider anomalies. This may be because these two anomalies </a:t>
            </a:r>
            <a:r>
              <a:rPr lang="en-US" altLang="zh-TW" dirty="0">
                <a:solidFill>
                  <a:srgbClr val="FF0000"/>
                </a:solidFill>
              </a:rPr>
              <a:t>exhibit peak variations that are similar to normal samples.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C8BFA7B-4CB4-4C53-89A2-5B297D8579C4}"/>
              </a:ext>
            </a:extLst>
          </p:cNvPr>
          <p:cNvSpPr/>
          <p:nvPr/>
        </p:nvSpPr>
        <p:spPr>
          <a:xfrm>
            <a:off x="4430406" y="4800601"/>
            <a:ext cx="966147" cy="120263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C54A918-248E-4FAF-B850-2B615DDC7285}"/>
              </a:ext>
            </a:extLst>
          </p:cNvPr>
          <p:cNvSpPr/>
          <p:nvPr/>
        </p:nvSpPr>
        <p:spPr>
          <a:xfrm>
            <a:off x="224490" y="4800600"/>
            <a:ext cx="1985513" cy="1209044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3A24904-E15B-4855-8D6C-6C0F500110DF}"/>
              </a:ext>
            </a:extLst>
          </p:cNvPr>
          <p:cNvSpPr/>
          <p:nvPr/>
        </p:nvSpPr>
        <p:spPr>
          <a:xfrm>
            <a:off x="3488772" y="1664283"/>
            <a:ext cx="19855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performance metrics : Recall</a:t>
            </a:r>
            <a:endParaRPr lang="zh-TW" altLang="en-US" sz="1200" dirty="0"/>
          </a:p>
        </p:txBody>
      </p:sp>
      <p:pic>
        <p:nvPicPr>
          <p:cNvPr id="80898" name="Picture 2">
            <a:extLst>
              <a:ext uri="{FF2B5EF4-FFF2-40B4-BE49-F238E27FC236}">
                <a16:creationId xmlns:a16="http://schemas.microsoft.com/office/drawing/2014/main" id="{66D8F4E5-671F-4A47-8E9E-4DF369571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964" y="2270480"/>
            <a:ext cx="2992529" cy="10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0" name="Picture 4">
            <a:extLst>
              <a:ext uri="{FF2B5EF4-FFF2-40B4-BE49-F238E27FC236}">
                <a16:creationId xmlns:a16="http://schemas.microsoft.com/office/drawing/2014/main" id="{6AE90DED-2C8B-4EDC-828A-805B80869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310" y="2271076"/>
            <a:ext cx="3022200" cy="10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3FCB6D3-9874-4E7C-83BC-C797315FD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5950" y="3572709"/>
            <a:ext cx="5490553" cy="3234896"/>
          </a:xfrm>
          <a:prstGeom prst="rect">
            <a:avLst/>
          </a:prstGeom>
        </p:spPr>
      </p:pic>
      <p:grpSp>
        <p:nvGrpSpPr>
          <p:cNvPr id="51" name="群組 50">
            <a:extLst>
              <a:ext uri="{FF2B5EF4-FFF2-40B4-BE49-F238E27FC236}">
                <a16:creationId xmlns:a16="http://schemas.microsoft.com/office/drawing/2014/main" id="{68AAAF5E-055C-4357-AD6F-30BC623EC774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52" name="五邊形 12">
              <a:extLst>
                <a:ext uri="{FF2B5EF4-FFF2-40B4-BE49-F238E27FC236}">
                  <a16:creationId xmlns:a16="http://schemas.microsoft.com/office/drawing/2014/main" id="{0C5D6A66-1A0D-45E7-9544-F57F1337ECEC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53" name="五邊形 13">
              <a:extLst>
                <a:ext uri="{FF2B5EF4-FFF2-40B4-BE49-F238E27FC236}">
                  <a16:creationId xmlns:a16="http://schemas.microsoft.com/office/drawing/2014/main" id="{0DCDF008-DCB8-451B-8932-94A590A7944E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Proposed method</a:t>
              </a:r>
            </a:p>
          </p:txBody>
        </p:sp>
        <p:sp>
          <p:nvSpPr>
            <p:cNvPr id="54" name="五邊形 14">
              <a:extLst>
                <a:ext uri="{FF2B5EF4-FFF2-40B4-BE49-F238E27FC236}">
                  <a16:creationId xmlns:a16="http://schemas.microsoft.com/office/drawing/2014/main" id="{2C0B7C9B-FF67-416D-A375-B69F4DFEEF28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>
                  <a:solidFill>
                    <a:prstClr val="black"/>
                  </a:solidFill>
                  <a:latin typeface="Calibri" panose="020F0502020204030204" pitchFamily="34" charset="0"/>
                </a:rPr>
                <a:t>Experiment result</a:t>
              </a:r>
              <a:endParaRPr lang="en-US" altLang="zh-TW" sz="1200" b="1" kern="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5" name="五邊形 16">
              <a:extLst>
                <a:ext uri="{FF2B5EF4-FFF2-40B4-BE49-F238E27FC236}">
                  <a16:creationId xmlns:a16="http://schemas.microsoft.com/office/drawing/2014/main" id="{348D4FA4-8B2A-4703-BD6B-2E2B57540471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410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7" grpId="0" animBg="1"/>
      <p:bldP spid="3" grpId="0"/>
      <p:bldP spid="37" grpId="0" animBg="1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805747" y="485706"/>
            <a:ext cx="6474255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DMS machine 7 axis mixed training result</a:t>
            </a:r>
            <a:endParaRPr lang="en-US" altLang="zh-TW" sz="2400" b="1" dirty="0">
              <a:solidFill>
                <a:srgbClr val="FF0000"/>
              </a:solidFill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0A335011-45D0-42AE-B4C2-19665BA16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153870"/>
              </p:ext>
            </p:extLst>
          </p:nvPr>
        </p:nvGraphicFramePr>
        <p:xfrm>
          <a:off x="112266" y="1688848"/>
          <a:ext cx="7413779" cy="3291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706">
                  <a:extLst>
                    <a:ext uri="{9D8B030D-6E8A-4147-A177-3AD203B41FA5}">
                      <a16:colId xmlns:a16="http://schemas.microsoft.com/office/drawing/2014/main" val="805470287"/>
                    </a:ext>
                  </a:extLst>
                </a:gridCol>
                <a:gridCol w="738625">
                  <a:extLst>
                    <a:ext uri="{9D8B030D-6E8A-4147-A177-3AD203B41FA5}">
                      <a16:colId xmlns:a16="http://schemas.microsoft.com/office/drawing/2014/main" val="2213452499"/>
                    </a:ext>
                  </a:extLst>
                </a:gridCol>
                <a:gridCol w="954593">
                  <a:extLst>
                    <a:ext uri="{9D8B030D-6E8A-4147-A177-3AD203B41FA5}">
                      <a16:colId xmlns:a16="http://schemas.microsoft.com/office/drawing/2014/main" val="1994693200"/>
                    </a:ext>
                  </a:extLst>
                </a:gridCol>
                <a:gridCol w="1346479">
                  <a:extLst>
                    <a:ext uri="{9D8B030D-6E8A-4147-A177-3AD203B41FA5}">
                      <a16:colId xmlns:a16="http://schemas.microsoft.com/office/drawing/2014/main" val="3160266666"/>
                    </a:ext>
                  </a:extLst>
                </a:gridCol>
                <a:gridCol w="643095">
                  <a:extLst>
                    <a:ext uri="{9D8B030D-6E8A-4147-A177-3AD203B41FA5}">
                      <a16:colId xmlns:a16="http://schemas.microsoft.com/office/drawing/2014/main" val="2862519426"/>
                    </a:ext>
                  </a:extLst>
                </a:gridCol>
                <a:gridCol w="924448">
                  <a:extLst>
                    <a:ext uri="{9D8B030D-6E8A-4147-A177-3AD203B41FA5}">
                      <a16:colId xmlns:a16="http://schemas.microsoft.com/office/drawing/2014/main" val="2794163124"/>
                    </a:ext>
                  </a:extLst>
                </a:gridCol>
                <a:gridCol w="1627833">
                  <a:extLst>
                    <a:ext uri="{9D8B030D-6E8A-4147-A177-3AD203B41FA5}">
                      <a16:colId xmlns:a16="http://schemas.microsoft.com/office/drawing/2014/main" val="2328864167"/>
                    </a:ext>
                  </a:extLst>
                </a:gridCol>
              </a:tblGrid>
              <a:tr h="365337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Shape indicator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Distribution indicator</a:t>
                      </a: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878962"/>
                  </a:ext>
                </a:extLst>
              </a:tr>
              <a:tr h="365337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Real data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Mixed data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improvement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Real data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Mixed data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improvement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23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Axis 1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75</a:t>
                      </a:r>
                      <a:endParaRPr lang="zh-TW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47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(-28)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0000FF"/>
                          </a:solidFill>
                        </a:rPr>
                        <a:t>37.3%</a:t>
                      </a:r>
                      <a:endParaRPr lang="zh-TW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519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534</a:t>
                      </a:r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(+15)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2.89%</a:t>
                      </a:r>
                      <a:endParaRPr lang="zh-TW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67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Axis 2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236</a:t>
                      </a:r>
                      <a:endParaRPr lang="zh-TW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103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(-133)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0000FF"/>
                          </a:solidFill>
                        </a:rPr>
                        <a:t>56.3%</a:t>
                      </a:r>
                      <a:endParaRPr lang="zh-TW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426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221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(-205)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0000FF"/>
                          </a:solidFill>
                        </a:rPr>
                        <a:t>48.12%</a:t>
                      </a:r>
                      <a:endParaRPr lang="zh-TW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601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Axis 3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173</a:t>
                      </a:r>
                      <a:endParaRPr lang="zh-TW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64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(-109)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0000FF"/>
                          </a:solidFill>
                        </a:rPr>
                        <a:t>63.00%</a:t>
                      </a:r>
                      <a:endParaRPr lang="zh-TW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406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258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(-148)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0000FF"/>
                          </a:solidFill>
                        </a:rPr>
                        <a:t>36.45%</a:t>
                      </a:r>
                      <a:endParaRPr lang="zh-TW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229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Axis 4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234</a:t>
                      </a:r>
                      <a:endParaRPr lang="zh-TW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207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(-27)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0000FF"/>
                          </a:solidFill>
                        </a:rPr>
                        <a:t>11.53%</a:t>
                      </a:r>
                      <a:endParaRPr lang="zh-TW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133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107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(-26)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0000FF"/>
                          </a:solidFill>
                        </a:rPr>
                        <a:t>19.54%</a:t>
                      </a:r>
                      <a:endParaRPr lang="zh-TW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652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Axis 5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162</a:t>
                      </a:r>
                      <a:endParaRPr lang="zh-TW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148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(-14)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0000FF"/>
                          </a:solidFill>
                        </a:rPr>
                        <a:t>8.64%</a:t>
                      </a:r>
                      <a:endParaRPr lang="zh-TW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594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503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(-91)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0000FF"/>
                          </a:solidFill>
                        </a:rPr>
                        <a:t>15.31%</a:t>
                      </a:r>
                      <a:endParaRPr lang="zh-TW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43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Axis 6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10</a:t>
                      </a:r>
                      <a:endParaRPr lang="zh-TW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4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(-6)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0000FF"/>
                          </a:solidFill>
                        </a:rPr>
                        <a:t>60.00%</a:t>
                      </a:r>
                      <a:endParaRPr lang="zh-TW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234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181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(-53)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0000FF"/>
                          </a:solidFill>
                        </a:rPr>
                        <a:t>22.64%</a:t>
                      </a:r>
                      <a:endParaRPr lang="zh-TW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10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Axis 7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118</a:t>
                      </a:r>
                      <a:endParaRPr lang="zh-TW" altLang="en-US" sz="1600" dirty="0"/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95</a:t>
                      </a:r>
                      <a:r>
                        <a:rPr lang="en-US" altLang="zh-TW" sz="1200" dirty="0">
                          <a:solidFill>
                            <a:srgbClr val="0000FF"/>
                          </a:solidFill>
                        </a:rPr>
                        <a:t>(-23)</a:t>
                      </a:r>
                      <a:endParaRPr lang="zh-TW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0000FF"/>
                          </a:solidFill>
                        </a:rPr>
                        <a:t>19.49</a:t>
                      </a:r>
                      <a:endParaRPr lang="zh-TW" altLang="en-US" sz="16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582</a:t>
                      </a:r>
                      <a:endParaRPr lang="zh-TW" altLang="en-US" sz="1600" dirty="0"/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585</a:t>
                      </a:r>
                      <a:r>
                        <a:rPr lang="en-US" altLang="zh-TW" sz="1200" dirty="0">
                          <a:solidFill>
                            <a:srgbClr val="FF0000"/>
                          </a:solidFill>
                        </a:rPr>
                        <a:t>(+3)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0.51%</a:t>
                      </a:r>
                      <a:endParaRPr lang="zh-TW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592011"/>
                  </a:ext>
                </a:extLst>
              </a:tr>
            </a:tbl>
          </a:graphicData>
        </a:graphic>
      </p:graphicFrame>
      <p:pic>
        <p:nvPicPr>
          <p:cNvPr id="2" name="圖片 1">
            <a:extLst>
              <a:ext uri="{FF2B5EF4-FFF2-40B4-BE49-F238E27FC236}">
                <a16:creationId xmlns:a16="http://schemas.microsoft.com/office/drawing/2014/main" id="{C06A2A6A-24C6-4116-96D9-C5D1C5F07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316" y="1964043"/>
            <a:ext cx="4405418" cy="2847811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01523F05-D660-4C9C-B32A-9FC878AF06ED}"/>
              </a:ext>
            </a:extLst>
          </p:cNvPr>
          <p:cNvSpPr/>
          <p:nvPr/>
        </p:nvSpPr>
        <p:spPr>
          <a:xfrm>
            <a:off x="7526045" y="556725"/>
            <a:ext cx="42222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/>
              <a:t>performance metrics : Number of false negative </a:t>
            </a:r>
            <a:endParaRPr lang="zh-TW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9D3EB5D-4242-42C4-98A1-F1F04D003D7C}"/>
              </a:ext>
            </a:extLst>
          </p:cNvPr>
          <p:cNvSpPr/>
          <p:nvPr/>
        </p:nvSpPr>
        <p:spPr>
          <a:xfrm>
            <a:off x="882960" y="5268636"/>
            <a:ext cx="112502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TimeGAN</a:t>
            </a:r>
            <a:r>
              <a:rPr lang="en-US" altLang="zh-TW" dirty="0"/>
              <a:t> was used in this study to create samples of the normal condition. The </a:t>
            </a:r>
            <a:r>
              <a:rPr lang="en-US" altLang="zh-TW" dirty="0">
                <a:solidFill>
                  <a:srgbClr val="0000FF"/>
                </a:solidFill>
              </a:rPr>
              <a:t>generated samples and real data were combined </a:t>
            </a:r>
            <a:r>
              <a:rPr lang="en-US" altLang="zh-TW" dirty="0"/>
              <a:t>and sent into the DAGMM for training. </a:t>
            </a:r>
          </a:p>
        </p:txBody>
      </p:sp>
      <p:sp>
        <p:nvSpPr>
          <p:cNvPr id="67" name="流程圖: 決策 66">
            <a:extLst>
              <a:ext uri="{FF2B5EF4-FFF2-40B4-BE49-F238E27FC236}">
                <a16:creationId xmlns:a16="http://schemas.microsoft.com/office/drawing/2014/main" id="{C0067ECA-9116-4F28-9884-9110ED14B9FB}"/>
              </a:ext>
            </a:extLst>
          </p:cNvPr>
          <p:cNvSpPr/>
          <p:nvPr/>
        </p:nvSpPr>
        <p:spPr>
          <a:xfrm>
            <a:off x="251247" y="5214574"/>
            <a:ext cx="554501" cy="544830"/>
          </a:xfrm>
          <a:prstGeom prst="flowChartDecision">
            <a:avLst/>
          </a:prstGeom>
          <a:noFill/>
          <a:ln w="38100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8" name="流程圖: 決策 67">
            <a:extLst>
              <a:ext uri="{FF2B5EF4-FFF2-40B4-BE49-F238E27FC236}">
                <a16:creationId xmlns:a16="http://schemas.microsoft.com/office/drawing/2014/main" id="{7F27C996-E909-4F6F-9E5F-F594C77B2654}"/>
              </a:ext>
            </a:extLst>
          </p:cNvPr>
          <p:cNvSpPr/>
          <p:nvPr/>
        </p:nvSpPr>
        <p:spPr>
          <a:xfrm>
            <a:off x="265853" y="6124522"/>
            <a:ext cx="554501" cy="544830"/>
          </a:xfrm>
          <a:prstGeom prst="flowChartDecision">
            <a:avLst/>
          </a:prstGeom>
          <a:noFill/>
          <a:ln w="38100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A05418-445A-4FD0-A5C3-DA2B36F30685}"/>
              </a:ext>
            </a:extLst>
          </p:cNvPr>
          <p:cNvSpPr/>
          <p:nvPr/>
        </p:nvSpPr>
        <p:spPr>
          <a:xfrm>
            <a:off x="882960" y="6160237"/>
            <a:ext cx="11309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This strategy </a:t>
            </a:r>
            <a:r>
              <a:rPr lang="en-US" altLang="zh-TW" dirty="0">
                <a:solidFill>
                  <a:srgbClr val="0000FF"/>
                </a:solidFill>
              </a:rPr>
              <a:t>reduced false negatives for shape indicator by 8% to 63%</a:t>
            </a:r>
            <a:r>
              <a:rPr lang="en-US" altLang="zh-TW" dirty="0"/>
              <a:t> and for </a:t>
            </a:r>
            <a:r>
              <a:rPr lang="en-US" altLang="zh-TW" dirty="0">
                <a:solidFill>
                  <a:srgbClr val="0000FF"/>
                </a:solidFill>
              </a:rPr>
              <a:t>distribution indicator by 15% to 48%.</a:t>
            </a:r>
            <a:endParaRPr lang="zh-TW" altLang="en-US" dirty="0"/>
          </a:p>
        </p:txBody>
      </p: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6CE7E7E5-CA62-4625-AA98-8D2CD2C87366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80" name="五邊形 12">
              <a:extLst>
                <a:ext uri="{FF2B5EF4-FFF2-40B4-BE49-F238E27FC236}">
                  <a16:creationId xmlns:a16="http://schemas.microsoft.com/office/drawing/2014/main" id="{59ECA0A1-EF4C-4EA2-A081-DC98EE4F503C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81" name="五邊形 13">
              <a:extLst>
                <a:ext uri="{FF2B5EF4-FFF2-40B4-BE49-F238E27FC236}">
                  <a16:creationId xmlns:a16="http://schemas.microsoft.com/office/drawing/2014/main" id="{955E284E-8E39-47A2-AE05-29D4D8941769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Proposed method</a:t>
              </a:r>
            </a:p>
          </p:txBody>
        </p:sp>
        <p:sp>
          <p:nvSpPr>
            <p:cNvPr id="82" name="五邊形 14">
              <a:extLst>
                <a:ext uri="{FF2B5EF4-FFF2-40B4-BE49-F238E27FC236}">
                  <a16:creationId xmlns:a16="http://schemas.microsoft.com/office/drawing/2014/main" id="{1FD5B288-1159-48BB-966F-39349B246E2B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83" name="五邊形 16">
              <a:extLst>
                <a:ext uri="{FF2B5EF4-FFF2-40B4-BE49-F238E27FC236}">
                  <a16:creationId xmlns:a16="http://schemas.microsoft.com/office/drawing/2014/main" id="{8933497F-0CCD-4023-A658-CA2CAFA285FA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>
                  <a:solidFill>
                    <a:prstClr val="black"/>
                  </a:solidFill>
                  <a:latin typeface="Calibri" panose="020F0502020204030204" pitchFamily="34" charset="0"/>
                </a:rPr>
                <a:t>Conclusion</a:t>
              </a:r>
              <a:endParaRPr lang="en-US" altLang="zh-TW" sz="1200" b="1" kern="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2004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6509446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DMS machine 7 axis anomaly detection result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010753D9-C2CB-441A-A25D-C38C30597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157025"/>
              </p:ext>
            </p:extLst>
          </p:nvPr>
        </p:nvGraphicFramePr>
        <p:xfrm>
          <a:off x="1388860" y="1643171"/>
          <a:ext cx="9141019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296">
                  <a:extLst>
                    <a:ext uri="{9D8B030D-6E8A-4147-A177-3AD203B41FA5}">
                      <a16:colId xmlns:a16="http://schemas.microsoft.com/office/drawing/2014/main" val="805470287"/>
                    </a:ext>
                  </a:extLst>
                </a:gridCol>
                <a:gridCol w="2065398">
                  <a:extLst>
                    <a:ext uri="{9D8B030D-6E8A-4147-A177-3AD203B41FA5}">
                      <a16:colId xmlns:a16="http://schemas.microsoft.com/office/drawing/2014/main" val="221345249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994693200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3924574626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1490447619"/>
                    </a:ext>
                  </a:extLst>
                </a:gridCol>
              </a:tblGrid>
              <a:tr h="214101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Clustering  based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Reconstruction based 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Two step method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Proposed method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23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Axis 1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0.5036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0.8861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0.6845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00FF"/>
                          </a:solidFill>
                        </a:rPr>
                        <a:t>0.9232</a:t>
                      </a:r>
                      <a:endParaRPr lang="en-US" altLang="zh-TW" sz="12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67060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Axis 2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0.7023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0.8617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0.7023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00FF"/>
                          </a:solidFill>
                        </a:rPr>
                        <a:t>0.9657</a:t>
                      </a:r>
                      <a:endParaRPr lang="zh-TW" alt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601325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Axis 3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0.7328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0.8809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0.5446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00FF"/>
                          </a:solidFill>
                        </a:rPr>
                        <a:t>0.9117</a:t>
                      </a:r>
                      <a:endParaRPr lang="zh-TW" alt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229836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Axis 4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0.5772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0.8077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0.7530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00FF"/>
                          </a:solidFill>
                        </a:rPr>
                        <a:t>0.8806</a:t>
                      </a:r>
                      <a:endParaRPr lang="zh-TW" alt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652493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Axis 5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0.5249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0.6596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0.6551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00FF"/>
                          </a:solidFill>
                        </a:rPr>
                        <a:t>0.7294</a:t>
                      </a:r>
                      <a:endParaRPr lang="zh-TW" alt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43652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Axis 6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0.8107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0.8575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0.7788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00FF"/>
                          </a:solidFill>
                        </a:rPr>
                        <a:t>0.9709</a:t>
                      </a:r>
                      <a:endParaRPr lang="zh-TW" alt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10840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Axis 7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0.6200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00FF"/>
                          </a:solidFill>
                        </a:rPr>
                        <a:t>0.9005</a:t>
                      </a:r>
                      <a:endParaRPr lang="zh-TW" altLang="en-US" sz="16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0.5045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0.8978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592011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61DDBEFD-0474-4875-A6EA-BF05941CBE5F}"/>
              </a:ext>
            </a:extLst>
          </p:cNvPr>
          <p:cNvSpPr/>
          <p:nvPr/>
        </p:nvSpPr>
        <p:spPr>
          <a:xfrm>
            <a:off x="7762832" y="1304617"/>
            <a:ext cx="2878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/>
              <a:t>performance metrics : Accuracy</a:t>
            </a:r>
            <a:endParaRPr lang="zh-TW" altLang="en-US" sz="1600" dirty="0"/>
          </a:p>
        </p:txBody>
      </p:sp>
      <p:sp>
        <p:nvSpPr>
          <p:cNvPr id="21" name="流程圖: 決策 20">
            <a:extLst>
              <a:ext uri="{FF2B5EF4-FFF2-40B4-BE49-F238E27FC236}">
                <a16:creationId xmlns:a16="http://schemas.microsoft.com/office/drawing/2014/main" id="{9C1A3A7C-4140-48C3-8DE0-FCFAAD6F4E59}"/>
              </a:ext>
            </a:extLst>
          </p:cNvPr>
          <p:cNvSpPr/>
          <p:nvPr/>
        </p:nvSpPr>
        <p:spPr>
          <a:xfrm>
            <a:off x="445934" y="4928882"/>
            <a:ext cx="554501" cy="544830"/>
          </a:xfrm>
          <a:prstGeom prst="flowChartDecision">
            <a:avLst/>
          </a:prstGeom>
          <a:noFill/>
          <a:ln w="38100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3115E1C-1182-4C75-B27D-120A5F0B1B12}"/>
              </a:ext>
            </a:extLst>
          </p:cNvPr>
          <p:cNvSpPr/>
          <p:nvPr/>
        </p:nvSpPr>
        <p:spPr>
          <a:xfrm>
            <a:off x="1098721" y="4796782"/>
            <a:ext cx="109694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In this study, a deep learning model was trained using both generated and real data. </a:t>
            </a:r>
            <a:r>
              <a:rPr lang="en-US" altLang="zh-TW" dirty="0">
                <a:solidFill>
                  <a:srgbClr val="0000FF"/>
                </a:solidFill>
              </a:rPr>
              <a:t>Two different types of indicators were produced by deep learning model</a:t>
            </a:r>
            <a:r>
              <a:rPr lang="en-US" altLang="zh-TW" dirty="0"/>
              <a:t>, and </a:t>
            </a:r>
            <a:r>
              <a:rPr lang="en-US" altLang="zh-TW" dirty="0">
                <a:solidFill>
                  <a:srgbClr val="0000FF"/>
                </a:solidFill>
              </a:rPr>
              <a:t>a third type of indicator was created by using time-domain feature transformation. 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2BE656-6E81-4C21-9874-3BEF1C7EDD2D}"/>
              </a:ext>
            </a:extLst>
          </p:cNvPr>
          <p:cNvSpPr/>
          <p:nvPr/>
        </p:nvSpPr>
        <p:spPr>
          <a:xfrm>
            <a:off x="1098721" y="5845230"/>
            <a:ext cx="107602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This method improved in the </a:t>
            </a:r>
            <a:r>
              <a:rPr lang="en-US" altLang="zh-TW" dirty="0">
                <a:solidFill>
                  <a:srgbClr val="0000FF"/>
                </a:solidFill>
              </a:rPr>
              <a:t>comprehensive anomaly identification</a:t>
            </a:r>
            <a:r>
              <a:rPr lang="en-US" altLang="zh-TW" dirty="0"/>
              <a:t>. The accuracy </a:t>
            </a:r>
            <a:r>
              <a:rPr lang="en-US" altLang="zh-TW" dirty="0">
                <a:solidFill>
                  <a:srgbClr val="0000FF"/>
                </a:solidFill>
              </a:rPr>
              <a:t>can average up to 90%</a:t>
            </a:r>
            <a:r>
              <a:rPr lang="zh-TW" altLang="en-US" dirty="0">
                <a:solidFill>
                  <a:srgbClr val="0000FF"/>
                </a:solidFill>
              </a:rPr>
              <a:t> </a:t>
            </a:r>
            <a:r>
              <a:rPr lang="en-US" altLang="zh-TW" dirty="0"/>
              <a:t>over traditional single-faceted anomaly detection techniques.</a:t>
            </a:r>
            <a:endParaRPr lang="zh-TW" altLang="en-US" dirty="0"/>
          </a:p>
        </p:txBody>
      </p:sp>
      <p:sp>
        <p:nvSpPr>
          <p:cNvPr id="34" name="流程圖: 決策 33">
            <a:extLst>
              <a:ext uri="{FF2B5EF4-FFF2-40B4-BE49-F238E27FC236}">
                <a16:creationId xmlns:a16="http://schemas.microsoft.com/office/drawing/2014/main" id="{E1094BF5-90A2-4AA0-9E00-EE1AEE340B9A}"/>
              </a:ext>
            </a:extLst>
          </p:cNvPr>
          <p:cNvSpPr/>
          <p:nvPr/>
        </p:nvSpPr>
        <p:spPr>
          <a:xfrm>
            <a:off x="460540" y="5838830"/>
            <a:ext cx="554501" cy="544830"/>
          </a:xfrm>
          <a:prstGeom prst="flowChartDecision">
            <a:avLst/>
          </a:prstGeom>
          <a:noFill/>
          <a:ln w="38100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0CF0FC7-DBFE-4E44-89CE-C71811E28110}"/>
              </a:ext>
            </a:extLst>
          </p:cNvPr>
          <p:cNvSpPr/>
          <p:nvPr/>
        </p:nvSpPr>
        <p:spPr>
          <a:xfrm>
            <a:off x="1098721" y="4387970"/>
            <a:ext cx="10969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b="1" dirty="0"/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B9919E96-D4AE-4F2A-9AA4-BDA4B9C21980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62" name="五邊形 12">
              <a:extLst>
                <a:ext uri="{FF2B5EF4-FFF2-40B4-BE49-F238E27FC236}">
                  <a16:creationId xmlns:a16="http://schemas.microsoft.com/office/drawing/2014/main" id="{075F4BF8-C42D-4233-82C8-EC4F30F01482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63" name="五邊形 13">
              <a:extLst>
                <a:ext uri="{FF2B5EF4-FFF2-40B4-BE49-F238E27FC236}">
                  <a16:creationId xmlns:a16="http://schemas.microsoft.com/office/drawing/2014/main" id="{9BF47C2F-265C-43B2-A892-321E0F9D9766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Proposed method</a:t>
              </a:r>
            </a:p>
          </p:txBody>
        </p:sp>
        <p:sp>
          <p:nvSpPr>
            <p:cNvPr id="64" name="五邊形 14">
              <a:extLst>
                <a:ext uri="{FF2B5EF4-FFF2-40B4-BE49-F238E27FC236}">
                  <a16:creationId xmlns:a16="http://schemas.microsoft.com/office/drawing/2014/main" id="{3F2BB7FB-ED56-4CD9-8A09-FA0DC044A1CE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65" name="五邊形 16">
              <a:extLst>
                <a:ext uri="{FF2B5EF4-FFF2-40B4-BE49-F238E27FC236}">
                  <a16:creationId xmlns:a16="http://schemas.microsoft.com/office/drawing/2014/main" id="{D5FA7278-5614-4BCC-A8A6-C3B5BC9F5B0A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>
                  <a:solidFill>
                    <a:prstClr val="black"/>
                  </a:solidFill>
                  <a:latin typeface="Calibri" panose="020F0502020204030204" pitchFamily="34" charset="0"/>
                </a:rPr>
                <a:t>Conclusion</a:t>
              </a:r>
              <a:endParaRPr lang="en-US" altLang="zh-TW" sz="1200" b="1" kern="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C6FD3738-E147-476F-BA77-88A7BBF2C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50190"/>
              </p:ext>
            </p:extLst>
          </p:nvPr>
        </p:nvGraphicFramePr>
        <p:xfrm>
          <a:off x="595522" y="7703306"/>
          <a:ext cx="607256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296">
                  <a:extLst>
                    <a:ext uri="{9D8B030D-6E8A-4147-A177-3AD203B41FA5}">
                      <a16:colId xmlns:a16="http://schemas.microsoft.com/office/drawing/2014/main" val="805470287"/>
                    </a:ext>
                  </a:extLst>
                </a:gridCol>
                <a:gridCol w="1268694">
                  <a:extLst>
                    <a:ext uri="{9D8B030D-6E8A-4147-A177-3AD203B41FA5}">
                      <a16:colId xmlns:a16="http://schemas.microsoft.com/office/drawing/2014/main" val="2213452499"/>
                    </a:ext>
                  </a:extLst>
                </a:gridCol>
                <a:gridCol w="1478608">
                  <a:extLst>
                    <a:ext uri="{9D8B030D-6E8A-4147-A177-3AD203B41FA5}">
                      <a16:colId xmlns:a16="http://schemas.microsoft.com/office/drawing/2014/main" val="1994693200"/>
                    </a:ext>
                  </a:extLst>
                </a:gridCol>
                <a:gridCol w="1181686">
                  <a:extLst>
                    <a:ext uri="{9D8B030D-6E8A-4147-A177-3AD203B41FA5}">
                      <a16:colId xmlns:a16="http://schemas.microsoft.com/office/drawing/2014/main" val="392457462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490447619"/>
                    </a:ext>
                  </a:extLst>
                </a:gridCol>
              </a:tblGrid>
              <a:tr h="214101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Clustering  based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Reconstruction based 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Two step method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Proposed method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23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Axis 1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0.5036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0.8861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0.6845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00FF"/>
                          </a:solidFill>
                        </a:rPr>
                        <a:t>0.9232</a:t>
                      </a:r>
                      <a:endParaRPr lang="en-US" altLang="zh-TW" sz="12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67060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Axis 2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0.7023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0.8617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0.7023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00FF"/>
                          </a:solidFill>
                        </a:rPr>
                        <a:t>0.9657</a:t>
                      </a:r>
                      <a:endParaRPr lang="zh-TW" alt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601325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Axis 3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0.7328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0.8809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0.5446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00FF"/>
                          </a:solidFill>
                        </a:rPr>
                        <a:t>0.9117</a:t>
                      </a:r>
                      <a:endParaRPr lang="zh-TW" alt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229836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Axis 4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0.5772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0.8077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0.7530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00FF"/>
                          </a:solidFill>
                        </a:rPr>
                        <a:t>0.8806</a:t>
                      </a:r>
                      <a:endParaRPr lang="zh-TW" alt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652493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Axis 5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0.5249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0.6596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0.6551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00FF"/>
                          </a:solidFill>
                        </a:rPr>
                        <a:t>0.7294</a:t>
                      </a:r>
                      <a:endParaRPr lang="zh-TW" alt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43652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Axis 6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0.8107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0.8575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0.7788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00FF"/>
                          </a:solidFill>
                        </a:rPr>
                        <a:t>0.9709</a:t>
                      </a:r>
                      <a:endParaRPr lang="zh-TW" alt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10840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新細明體" panose="02020500000000000000" pitchFamily="18" charset="-120"/>
                          <a:cs typeface="+mn-cs"/>
                        </a:rPr>
                        <a:t>Axis 7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0.6200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rgbClr val="0000FF"/>
                          </a:solidFill>
                        </a:rPr>
                        <a:t>0.9005</a:t>
                      </a:r>
                      <a:endParaRPr lang="zh-TW" altLang="en-US" sz="16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0.5045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0.8978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592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06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6509446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Situation description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AF7DCE9-0FBD-40F4-AA24-978CE30A0528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16" name="五邊形 12">
              <a:extLst>
                <a:ext uri="{FF2B5EF4-FFF2-40B4-BE49-F238E27FC236}">
                  <a16:creationId xmlns:a16="http://schemas.microsoft.com/office/drawing/2014/main" id="{0FFD6F58-0CEB-4160-9E22-5594A840F676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Introduction</a:t>
              </a:r>
            </a:p>
          </p:txBody>
        </p:sp>
        <p:sp>
          <p:nvSpPr>
            <p:cNvPr id="17" name="五邊形 13">
              <a:extLst>
                <a:ext uri="{FF2B5EF4-FFF2-40B4-BE49-F238E27FC236}">
                  <a16:creationId xmlns:a16="http://schemas.microsoft.com/office/drawing/2014/main" id="{B1050F99-B32C-48BF-A31D-EEE0B9C9B90A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Proposed method</a:t>
              </a:r>
            </a:p>
          </p:txBody>
        </p:sp>
        <p:sp>
          <p:nvSpPr>
            <p:cNvPr id="18" name="五邊形 14">
              <a:extLst>
                <a:ext uri="{FF2B5EF4-FFF2-40B4-BE49-F238E27FC236}">
                  <a16:creationId xmlns:a16="http://schemas.microsoft.com/office/drawing/2014/main" id="{40318D81-5843-4A26-9844-B39645EEEB70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19" name="五邊形 16">
              <a:extLst>
                <a:ext uri="{FF2B5EF4-FFF2-40B4-BE49-F238E27FC236}">
                  <a16:creationId xmlns:a16="http://schemas.microsoft.com/office/drawing/2014/main" id="{3F92883B-1FAB-49D1-BAC0-CEE76CEE696A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  <p:graphicFrame>
        <p:nvGraphicFramePr>
          <p:cNvPr id="14" name="表格 6">
            <a:extLst>
              <a:ext uri="{FF2B5EF4-FFF2-40B4-BE49-F238E27FC236}">
                <a16:creationId xmlns:a16="http://schemas.microsoft.com/office/drawing/2014/main" id="{5DBB102D-F92A-4336-B3C3-CD73D9B12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938351"/>
              </p:ext>
            </p:extLst>
          </p:nvPr>
        </p:nvGraphicFramePr>
        <p:xfrm>
          <a:off x="820355" y="1363065"/>
          <a:ext cx="10262977" cy="53777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9117">
                  <a:extLst>
                    <a:ext uri="{9D8B030D-6E8A-4147-A177-3AD203B41FA5}">
                      <a16:colId xmlns:a16="http://schemas.microsoft.com/office/drawing/2014/main" val="805826036"/>
                    </a:ext>
                  </a:extLst>
                </a:gridCol>
                <a:gridCol w="2469802">
                  <a:extLst>
                    <a:ext uri="{9D8B030D-6E8A-4147-A177-3AD203B41FA5}">
                      <a16:colId xmlns:a16="http://schemas.microsoft.com/office/drawing/2014/main" val="1367070662"/>
                    </a:ext>
                  </a:extLst>
                </a:gridCol>
                <a:gridCol w="2828566">
                  <a:extLst>
                    <a:ext uri="{9D8B030D-6E8A-4147-A177-3AD203B41FA5}">
                      <a16:colId xmlns:a16="http://schemas.microsoft.com/office/drawing/2014/main" val="3249280861"/>
                    </a:ext>
                  </a:extLst>
                </a:gridCol>
                <a:gridCol w="3365492">
                  <a:extLst>
                    <a:ext uri="{9D8B030D-6E8A-4147-A177-3AD203B41FA5}">
                      <a16:colId xmlns:a16="http://schemas.microsoft.com/office/drawing/2014/main" val="1857221993"/>
                    </a:ext>
                  </a:extLst>
                </a:gridCol>
              </a:tblGrid>
              <a:tr h="411944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Situation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0100" marR="90100" marT="45049" marB="4504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sz="18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2759" marR="92759" marT="46379" marB="4637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Challenge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100217" marR="100217" marT="50108" marB="5010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Solution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100217" marR="100217" marT="50108" marB="5010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261614"/>
                  </a:ext>
                </a:extLst>
              </a:tr>
              <a:tr h="20516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Data</a:t>
                      </a:r>
                      <a:r>
                        <a:rPr lang="zh-TW" altLang="en-US" sz="1800" b="1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collection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100217" marR="100217" marT="50108" marB="5010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0" indent="-177800" algn="l">
                        <a:lnSpc>
                          <a:spcPct val="150000"/>
                        </a:lnSpc>
                        <a:buSzPct val="50000"/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700" b="0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DMS</a:t>
                      </a:r>
                      <a:r>
                        <a:rPr lang="zh-TW" altLang="en-US" sz="1700" b="0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700" b="0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cleaning machine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SzPct val="50000"/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700" b="0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Robot</a:t>
                      </a:r>
                      <a:r>
                        <a:rPr lang="zh-TW" altLang="en-US" sz="1700" b="0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700" b="0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torque</a:t>
                      </a:r>
                      <a:r>
                        <a:rPr lang="zh-TW" altLang="en-US" sz="1700" b="0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700" b="0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data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SzPct val="50000"/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700" b="0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7 axis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SzPct val="50000"/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700" b="0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Collection frequency</a:t>
                      </a:r>
                      <a:r>
                        <a:rPr lang="zh-TW" altLang="en-US" sz="1700" b="0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：</a:t>
                      </a:r>
                      <a:endParaRPr lang="en-US" altLang="zh-TW" sz="1700" b="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  <a:p>
                      <a:pPr marL="457200" lvl="1" indent="0" algn="l">
                        <a:lnSpc>
                          <a:spcPct val="150000"/>
                        </a:lnSpc>
                        <a:buSzPct val="50000"/>
                        <a:buFont typeface="Wingdings" panose="05000000000000000000" pitchFamily="2" charset="2"/>
                        <a:buNone/>
                      </a:pPr>
                      <a:r>
                        <a:rPr lang="en-US" altLang="zh-TW" sz="1700" b="0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once</a:t>
                      </a:r>
                      <a:r>
                        <a:rPr lang="zh-TW" altLang="en-US" sz="1700" b="0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700" b="0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pre second</a:t>
                      </a:r>
                    </a:p>
                  </a:txBody>
                  <a:tcPr marL="100217" marR="100217" marT="50108" marB="50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177800" indent="-177800" algn="l">
                        <a:lnSpc>
                          <a:spcPct val="150000"/>
                        </a:lnSpc>
                        <a:buSzPct val="100000"/>
                        <a:buFont typeface="+mj-lt"/>
                        <a:buAutoNum type="arabicPeriod"/>
                      </a:pPr>
                      <a:r>
                        <a:rPr lang="en-US" altLang="zh-TW" sz="1700" b="0" dirty="0">
                          <a:solidFill>
                            <a:srgbClr val="FF0000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Insufficient labeled samples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SzPct val="100000"/>
                        <a:buFont typeface="+mj-lt"/>
                        <a:buAutoNum type="arabicPeriod"/>
                      </a:pPr>
                      <a:r>
                        <a:rPr lang="en-US" altLang="zh-TW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utilized data </a:t>
                      </a:r>
                      <a:r>
                        <a:rPr lang="en-US" altLang="zh-TW" sz="17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 consists of samples in normal states</a:t>
                      </a:r>
                      <a:r>
                        <a:rPr lang="en-US" altLang="zh-TW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SzPct val="100000"/>
                        <a:buFont typeface="+mj-lt"/>
                        <a:buAutoNum type="arabicPeriod"/>
                      </a:pPr>
                      <a:r>
                        <a:rPr lang="en-US" altLang="zh-TW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data exhibits shifts in both time duration and torque magnitude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SzPct val="100000"/>
                        <a:buFont typeface="+mj-lt"/>
                        <a:buAutoNum type="arabicPeriod"/>
                      </a:pPr>
                      <a:r>
                        <a:rPr lang="en-US" altLang="zh-TW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Performing anomaly detection without sufficient labeling.</a:t>
                      </a:r>
                      <a:endParaRPr lang="zh-TW" altLang="en-US" sz="1700" b="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0100" marR="90100" marT="45049" marB="4504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177800" indent="-177800" algn="l">
                        <a:lnSpc>
                          <a:spcPct val="150000"/>
                        </a:lnSpc>
                        <a:buSzPct val="100000"/>
                        <a:buFont typeface="+mj-lt"/>
                        <a:buAutoNum type="arabicPeriod"/>
                      </a:pPr>
                      <a:r>
                        <a:rPr lang="en-US" altLang="zh-TW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Utilizing </a:t>
                      </a:r>
                      <a:r>
                        <a:rPr lang="en-US" altLang="zh-TW" sz="17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unsupervised learning</a:t>
                      </a:r>
                      <a:r>
                        <a:rPr lang="en-US" altLang="zh-TW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methods.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SzPct val="100000"/>
                        <a:buFont typeface="+mj-lt"/>
                        <a:buAutoNum type="arabicPeriod"/>
                      </a:pPr>
                      <a:r>
                        <a:rPr lang="en-US" altLang="zh-TW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Utilizing </a:t>
                      </a:r>
                      <a:r>
                        <a:rPr lang="en-US" altLang="zh-TW" sz="17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generative models for auxiliary modeling of normal state samples</a:t>
                      </a:r>
                      <a:r>
                        <a:rPr lang="en-US" altLang="zh-TW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SzPct val="100000"/>
                        <a:buFont typeface="+mj-lt"/>
                        <a:buAutoNum type="arabicPeriod"/>
                      </a:pPr>
                      <a:r>
                        <a:rPr lang="en-US" altLang="zh-TW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Performing anomaly detection of various types using </a:t>
                      </a:r>
                      <a:r>
                        <a:rPr lang="en-US" altLang="zh-TW" sz="17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shape indicators, distribution indicators, and instantaneous indicators</a:t>
                      </a:r>
                      <a:r>
                        <a:rPr lang="en-US" altLang="zh-TW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SzPct val="100000"/>
                        <a:buFont typeface="+mj-lt"/>
                        <a:buAutoNum type="arabicPeriod"/>
                      </a:pPr>
                      <a:r>
                        <a:rPr lang="en-US" altLang="zh-TW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Establishing a </a:t>
                      </a:r>
                      <a:r>
                        <a:rPr lang="en-US" altLang="zh-TW" sz="1700" b="0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multi-faceted unsupervised anomaly detection framework</a:t>
                      </a:r>
                      <a:r>
                        <a:rPr lang="en-US" altLang="zh-TW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altLang="zh-TW" sz="1700" b="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90100" marR="90100" marT="45049" marB="45049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279344"/>
                  </a:ext>
                </a:extLst>
              </a:tr>
              <a:tr h="11222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characteristics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100217" marR="100217" marT="50108" marB="5010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0" indent="-177800" algn="l">
                        <a:lnSpc>
                          <a:spcPct val="150000"/>
                        </a:lnSpc>
                        <a:buSzPct val="50000"/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700" b="0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Single feature(torque)</a:t>
                      </a:r>
                    </a:p>
                    <a:p>
                      <a:pPr marL="177800" indent="-177800" algn="l">
                        <a:lnSpc>
                          <a:spcPct val="150000"/>
                        </a:lnSpc>
                        <a:buSzPct val="50000"/>
                        <a:buFont typeface="Wingdings" panose="05000000000000000000" pitchFamily="2" charset="2"/>
                        <a:buChar char="l"/>
                      </a:pPr>
                      <a:r>
                        <a:rPr lang="en-US" altLang="zh-TW" sz="1700" b="0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sequential data</a:t>
                      </a:r>
                    </a:p>
                  </a:txBody>
                  <a:tcPr marL="100217" marR="100217" marT="50108" marB="50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SzPct val="50000"/>
                        <a:buFont typeface="Wingdings" panose="05000000000000000000" pitchFamily="2" charset="2"/>
                        <a:buChar char="l"/>
                      </a:pPr>
                      <a:endParaRPr lang="zh-TW" altLang="en-US" sz="18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92759" marR="92759" marT="46379" marB="463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SzPct val="50000"/>
                        <a:buFont typeface="Wingdings" panose="05000000000000000000" pitchFamily="2" charset="2"/>
                        <a:buChar char="l"/>
                      </a:pPr>
                      <a:endParaRPr lang="zh-TW" altLang="en-US" sz="18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92759" marR="92759" marT="46379" marB="463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620126"/>
                  </a:ext>
                </a:extLst>
              </a:tr>
              <a:tr h="17919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Target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100217" marR="100217" marT="50108" marB="50108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50000"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lang="en-US" altLang="zh-TW" sz="1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Real-time monitoring of DMS cleaning machine</a:t>
                      </a:r>
                      <a:endParaRPr lang="en-US" altLang="zh-TW" sz="1700" b="0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marL="100217" marR="100217" marT="50108" marB="501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SzPct val="50000"/>
                        <a:buFont typeface="Wingdings" panose="05000000000000000000" pitchFamily="2" charset="2"/>
                        <a:buChar char="l"/>
                      </a:pPr>
                      <a:endParaRPr lang="zh-TW" altLang="en-US" sz="18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92759" marR="92759" marT="46379" marB="463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85750" indent="-285750" algn="l">
                        <a:lnSpc>
                          <a:spcPct val="150000"/>
                        </a:lnSpc>
                        <a:buSzPct val="50000"/>
                        <a:buFont typeface="Wingdings" panose="05000000000000000000" pitchFamily="2" charset="2"/>
                        <a:buChar char="l"/>
                      </a:pPr>
                      <a:endParaRPr lang="en-US" altLang="zh-TW" sz="18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92759" marR="92759" marT="46379" marB="4637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8394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413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294A9EBA-2ED2-4355-A3FB-BBE5405AA780}"/>
              </a:ext>
            </a:extLst>
          </p:cNvPr>
          <p:cNvSpPr/>
          <p:nvPr/>
        </p:nvSpPr>
        <p:spPr>
          <a:xfrm>
            <a:off x="650923" y="5038195"/>
            <a:ext cx="7030037" cy="1745015"/>
          </a:xfrm>
          <a:prstGeom prst="rect">
            <a:avLst/>
          </a:prstGeom>
          <a:solidFill>
            <a:srgbClr val="5B9BD5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6509446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DMS machine 7 axis Recall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0CF0FC7-DBFE-4E44-89CE-C71811E28110}"/>
              </a:ext>
            </a:extLst>
          </p:cNvPr>
          <p:cNvSpPr/>
          <p:nvPr/>
        </p:nvSpPr>
        <p:spPr>
          <a:xfrm>
            <a:off x="1098721" y="4387970"/>
            <a:ext cx="10969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b="1" dirty="0"/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B9919E96-D4AE-4F2A-9AA4-BDA4B9C21980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62" name="五邊形 12">
              <a:extLst>
                <a:ext uri="{FF2B5EF4-FFF2-40B4-BE49-F238E27FC236}">
                  <a16:creationId xmlns:a16="http://schemas.microsoft.com/office/drawing/2014/main" id="{075F4BF8-C42D-4233-82C8-EC4F30F01482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63" name="五邊形 13">
              <a:extLst>
                <a:ext uri="{FF2B5EF4-FFF2-40B4-BE49-F238E27FC236}">
                  <a16:creationId xmlns:a16="http://schemas.microsoft.com/office/drawing/2014/main" id="{9BF47C2F-265C-43B2-A892-321E0F9D9766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Proposed method</a:t>
              </a:r>
            </a:p>
          </p:txBody>
        </p:sp>
        <p:sp>
          <p:nvSpPr>
            <p:cNvPr id="64" name="五邊形 14">
              <a:extLst>
                <a:ext uri="{FF2B5EF4-FFF2-40B4-BE49-F238E27FC236}">
                  <a16:creationId xmlns:a16="http://schemas.microsoft.com/office/drawing/2014/main" id="{3F2BB7FB-ED56-4CD9-8A09-FA0DC044A1CE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65" name="五邊形 16">
              <a:extLst>
                <a:ext uri="{FF2B5EF4-FFF2-40B4-BE49-F238E27FC236}">
                  <a16:creationId xmlns:a16="http://schemas.microsoft.com/office/drawing/2014/main" id="{D5FA7278-5614-4BCC-A8A6-C3B5BC9F5B0A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>
                  <a:solidFill>
                    <a:prstClr val="black"/>
                  </a:solidFill>
                  <a:latin typeface="Calibri" panose="020F0502020204030204" pitchFamily="34" charset="0"/>
                </a:rPr>
                <a:t>Conclusion</a:t>
              </a:r>
              <a:endParaRPr lang="en-US" altLang="zh-TW" sz="1200" b="1" kern="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6AEC6E07-63D8-49E4-9207-4098A968E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915514"/>
              </p:ext>
            </p:extLst>
          </p:nvPr>
        </p:nvGraphicFramePr>
        <p:xfrm>
          <a:off x="715949" y="1607090"/>
          <a:ext cx="6689043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296">
                  <a:extLst>
                    <a:ext uri="{9D8B030D-6E8A-4147-A177-3AD203B41FA5}">
                      <a16:colId xmlns:a16="http://schemas.microsoft.com/office/drawing/2014/main" val="805470287"/>
                    </a:ext>
                  </a:extLst>
                </a:gridCol>
                <a:gridCol w="1499554">
                  <a:extLst>
                    <a:ext uri="{9D8B030D-6E8A-4147-A177-3AD203B41FA5}">
                      <a16:colId xmlns:a16="http://schemas.microsoft.com/office/drawing/2014/main" val="2213452499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1994693200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3924574626"/>
                    </a:ext>
                  </a:extLst>
                </a:gridCol>
                <a:gridCol w="1328873">
                  <a:extLst>
                    <a:ext uri="{9D8B030D-6E8A-4147-A177-3AD203B41FA5}">
                      <a16:colId xmlns:a16="http://schemas.microsoft.com/office/drawing/2014/main" val="1490447619"/>
                    </a:ext>
                  </a:extLst>
                </a:gridCol>
              </a:tblGrid>
              <a:tr h="214101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Clustering  based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Reconstruction based 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Two step method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Proposed method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23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299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TR UNIT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1.0000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0.9993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0.5508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0.9095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67060"/>
                  </a:ext>
                </a:extLst>
              </a:tr>
              <a:tr h="2263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LD UP Y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0.6376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0.9431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1.0000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0.9446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601325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LD UP Z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0.6711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0.9574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0.4357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0.8963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229836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LD LOW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0.5917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0.7442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0.6481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0.9687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652493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UL UP Y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0.5619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0.6123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0.6181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0.7785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43652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UL UP Z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0.9768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0.7346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0.6940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0.9908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10840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UL LOW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0.6539</a:t>
                      </a:r>
                      <a:endParaRPr lang="zh-TW" alt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0.8836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0.5254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0.8660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592011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F5FF0E9B-FC64-4994-80C5-79A5118B2674}"/>
              </a:ext>
            </a:extLst>
          </p:cNvPr>
          <p:cNvSpPr/>
          <p:nvPr/>
        </p:nvSpPr>
        <p:spPr>
          <a:xfrm>
            <a:off x="712967" y="5053982"/>
            <a:ext cx="72709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The study's data show differences in </a:t>
            </a:r>
            <a:r>
              <a:rPr lang="en-US" altLang="zh-TW" dirty="0">
                <a:solidFill>
                  <a:srgbClr val="0000FF"/>
                </a:solidFill>
              </a:rPr>
              <a:t>numerical magnitudes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0000FF"/>
                </a:solidFill>
              </a:rPr>
              <a:t>temporal durations</a:t>
            </a:r>
            <a:r>
              <a:rPr lang="en-US" altLang="zh-TW" dirty="0"/>
              <a:t>. As a result, in some axis, normal samples might be misunderstood for anomalies because of the shifting.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F0C37B5-3D70-47B0-BE47-7EF95C2FD188}"/>
              </a:ext>
            </a:extLst>
          </p:cNvPr>
          <p:cNvSpPr/>
          <p:nvPr/>
        </p:nvSpPr>
        <p:spPr>
          <a:xfrm>
            <a:off x="7813216" y="597723"/>
            <a:ext cx="2533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LD LOW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949DFECF-918F-4AA4-8200-64D5D95CA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216" y="974948"/>
            <a:ext cx="3821777" cy="11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1A6EE04B-AF74-4C0C-BC84-365C1634FF57}"/>
              </a:ext>
            </a:extLst>
          </p:cNvPr>
          <p:cNvSpPr/>
          <p:nvPr/>
        </p:nvSpPr>
        <p:spPr>
          <a:xfrm>
            <a:off x="6096000" y="3891927"/>
            <a:ext cx="1308992" cy="31051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2F662D2-9204-448F-BB10-C02B9953562D}"/>
              </a:ext>
            </a:extLst>
          </p:cNvPr>
          <p:cNvSpPr/>
          <p:nvPr/>
        </p:nvSpPr>
        <p:spPr>
          <a:xfrm>
            <a:off x="6096000" y="4533224"/>
            <a:ext cx="1308992" cy="31051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20475FD-B9E6-4312-9E76-FAAD5BA4626E}"/>
              </a:ext>
            </a:extLst>
          </p:cNvPr>
          <p:cNvSpPr/>
          <p:nvPr/>
        </p:nvSpPr>
        <p:spPr>
          <a:xfrm>
            <a:off x="6096000" y="3202004"/>
            <a:ext cx="1308992" cy="31051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2C2E650-E77A-479E-8695-0CB39EF1ADB4}"/>
              </a:ext>
            </a:extLst>
          </p:cNvPr>
          <p:cNvSpPr/>
          <p:nvPr/>
        </p:nvSpPr>
        <p:spPr>
          <a:xfrm>
            <a:off x="6096000" y="2524440"/>
            <a:ext cx="1308992" cy="31051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8850" name="Picture 2">
            <a:extLst>
              <a:ext uri="{FF2B5EF4-FFF2-40B4-BE49-F238E27FC236}">
                <a16:creationId xmlns:a16="http://schemas.microsoft.com/office/drawing/2014/main" id="{607641BD-F1E2-4C2C-A6BE-007AA535C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000" y="2601655"/>
            <a:ext cx="3801993" cy="11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2" name="Picture 4">
            <a:extLst>
              <a:ext uri="{FF2B5EF4-FFF2-40B4-BE49-F238E27FC236}">
                <a16:creationId xmlns:a16="http://schemas.microsoft.com/office/drawing/2014/main" id="{459695A3-D328-4ACF-B38A-A18100418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999" y="3874626"/>
            <a:ext cx="3801993" cy="11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4A10038-90B8-4514-82F3-480CAC809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3216" y="5419681"/>
            <a:ext cx="3803234" cy="1175583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2EBADA5D-BE54-4EC7-A006-DA65D90D6A82}"/>
              </a:ext>
            </a:extLst>
          </p:cNvPr>
          <p:cNvSpPr/>
          <p:nvPr/>
        </p:nvSpPr>
        <p:spPr>
          <a:xfrm>
            <a:off x="736267" y="5940989"/>
            <a:ext cx="5317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Improvements</a:t>
            </a:r>
            <a:r>
              <a:rPr lang="zh-TW" altLang="en-US" b="1" dirty="0"/>
              <a:t> </a:t>
            </a:r>
            <a:r>
              <a:rPr lang="en-US" altLang="zh-TW" b="1" dirty="0"/>
              <a:t>direction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377FA64-7B97-48CF-BB86-E2B469F67D9C}"/>
              </a:ext>
            </a:extLst>
          </p:cNvPr>
          <p:cNvSpPr/>
          <p:nvPr/>
        </p:nvSpPr>
        <p:spPr>
          <a:xfrm>
            <a:off x="954021" y="6224454"/>
            <a:ext cx="5680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Data Alignment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1E07572-E7E2-4729-9DA4-8FF1BF1F5CD3}"/>
              </a:ext>
            </a:extLst>
          </p:cNvPr>
          <p:cNvSpPr/>
          <p:nvPr/>
        </p:nvSpPr>
        <p:spPr>
          <a:xfrm>
            <a:off x="954021" y="6514666"/>
            <a:ext cx="57151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Considering Relevant Features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951D8BF-BF7A-4D45-B824-75C690076F4E}"/>
              </a:ext>
            </a:extLst>
          </p:cNvPr>
          <p:cNvSpPr/>
          <p:nvPr/>
        </p:nvSpPr>
        <p:spPr>
          <a:xfrm>
            <a:off x="7832999" y="5571797"/>
            <a:ext cx="742041" cy="10423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F437E7A-74EE-4C81-986D-CF885D09AD32}"/>
              </a:ext>
            </a:extLst>
          </p:cNvPr>
          <p:cNvSpPr/>
          <p:nvPr/>
        </p:nvSpPr>
        <p:spPr>
          <a:xfrm>
            <a:off x="7832999" y="2232956"/>
            <a:ext cx="2533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TR UNIT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D2A8F63-7665-4AA9-B15A-F29677A71669}"/>
              </a:ext>
            </a:extLst>
          </p:cNvPr>
          <p:cNvSpPr/>
          <p:nvPr/>
        </p:nvSpPr>
        <p:spPr>
          <a:xfrm>
            <a:off x="7813215" y="5048193"/>
            <a:ext cx="2533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UL UP Y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C2656989-25C0-4D84-9CC9-C548F061E07F}"/>
              </a:ext>
            </a:extLst>
          </p:cNvPr>
          <p:cNvSpPr/>
          <p:nvPr/>
        </p:nvSpPr>
        <p:spPr>
          <a:xfrm>
            <a:off x="9714833" y="2417622"/>
            <a:ext cx="742041" cy="10423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DB21E240-AC52-4069-BE43-E14C8B6BA4FF}"/>
              </a:ext>
            </a:extLst>
          </p:cNvPr>
          <p:cNvSpPr/>
          <p:nvPr/>
        </p:nvSpPr>
        <p:spPr>
          <a:xfrm>
            <a:off x="9714832" y="3788800"/>
            <a:ext cx="742041" cy="10423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357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36" grpId="0"/>
      <p:bldP spid="38" grpId="0" animBg="1"/>
      <p:bldP spid="39" grpId="0" animBg="1"/>
      <p:bldP spid="40" grpId="0" animBg="1"/>
      <p:bldP spid="41" grpId="0" animBg="1"/>
      <p:bldP spid="46" grpId="0"/>
      <p:bldP spid="47" grpId="0"/>
      <p:bldP spid="48" grpId="0"/>
      <p:bldP spid="52" grpId="0"/>
      <p:bldP spid="5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254B5A08-CDDF-4219-A73B-973E48085E23}"/>
              </a:ext>
            </a:extLst>
          </p:cNvPr>
          <p:cNvSpPr/>
          <p:nvPr/>
        </p:nvSpPr>
        <p:spPr>
          <a:xfrm>
            <a:off x="443659" y="5270399"/>
            <a:ext cx="7124570" cy="1362075"/>
          </a:xfrm>
          <a:prstGeom prst="rect">
            <a:avLst/>
          </a:prstGeom>
          <a:solidFill>
            <a:srgbClr val="F0B03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 dirty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6509446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DMS machine 7 axis Precision</a:t>
            </a:r>
            <a:endParaRPr lang="zh-TW" altLang="en-US" sz="2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B9919E96-D4AE-4F2A-9AA4-BDA4B9C21980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62" name="五邊形 12">
              <a:extLst>
                <a:ext uri="{FF2B5EF4-FFF2-40B4-BE49-F238E27FC236}">
                  <a16:creationId xmlns:a16="http://schemas.microsoft.com/office/drawing/2014/main" id="{075F4BF8-C42D-4233-82C8-EC4F30F01482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63" name="五邊形 13">
              <a:extLst>
                <a:ext uri="{FF2B5EF4-FFF2-40B4-BE49-F238E27FC236}">
                  <a16:creationId xmlns:a16="http://schemas.microsoft.com/office/drawing/2014/main" id="{9BF47C2F-265C-43B2-A892-321E0F9D9766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Proposed method</a:t>
              </a:r>
            </a:p>
          </p:txBody>
        </p:sp>
        <p:sp>
          <p:nvSpPr>
            <p:cNvPr id="64" name="五邊形 14">
              <a:extLst>
                <a:ext uri="{FF2B5EF4-FFF2-40B4-BE49-F238E27FC236}">
                  <a16:creationId xmlns:a16="http://schemas.microsoft.com/office/drawing/2014/main" id="{3F2BB7FB-ED56-4CD9-8A09-FA0DC044A1CE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65" name="五邊形 16">
              <a:extLst>
                <a:ext uri="{FF2B5EF4-FFF2-40B4-BE49-F238E27FC236}">
                  <a16:creationId xmlns:a16="http://schemas.microsoft.com/office/drawing/2014/main" id="{D5FA7278-5614-4BCC-A8A6-C3B5BC9F5B0A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>
                  <a:solidFill>
                    <a:prstClr val="black"/>
                  </a:solidFill>
                  <a:latin typeface="Calibri" panose="020F0502020204030204" pitchFamily="34" charset="0"/>
                </a:rPr>
                <a:t>Conclusion</a:t>
              </a:r>
              <a:endParaRPr lang="en-US" altLang="zh-TW" sz="1200" b="1" kern="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6AEC6E07-63D8-49E4-9207-4098A968E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287111"/>
              </p:ext>
            </p:extLst>
          </p:nvPr>
        </p:nvGraphicFramePr>
        <p:xfrm>
          <a:off x="715949" y="1718850"/>
          <a:ext cx="6689043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296">
                  <a:extLst>
                    <a:ext uri="{9D8B030D-6E8A-4147-A177-3AD203B41FA5}">
                      <a16:colId xmlns:a16="http://schemas.microsoft.com/office/drawing/2014/main" val="805470287"/>
                    </a:ext>
                  </a:extLst>
                </a:gridCol>
                <a:gridCol w="1499554">
                  <a:extLst>
                    <a:ext uri="{9D8B030D-6E8A-4147-A177-3AD203B41FA5}">
                      <a16:colId xmlns:a16="http://schemas.microsoft.com/office/drawing/2014/main" val="2213452499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1994693200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3924574626"/>
                    </a:ext>
                  </a:extLst>
                </a:gridCol>
                <a:gridCol w="1328873">
                  <a:extLst>
                    <a:ext uri="{9D8B030D-6E8A-4147-A177-3AD203B41FA5}">
                      <a16:colId xmlns:a16="http://schemas.microsoft.com/office/drawing/2014/main" val="1490447619"/>
                    </a:ext>
                  </a:extLst>
                </a:gridCol>
              </a:tblGrid>
              <a:tr h="214101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Clustering  based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Reconstruction based 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Two step method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Proposed method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23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299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TR UNIT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0.3218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0.7807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0.6971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0.9477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67060"/>
                  </a:ext>
                </a:extLst>
              </a:tr>
              <a:tr h="22633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LD UP Y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1.0000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0.8201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0.6376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0.9895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601325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LD UP Z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0.9986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0.7840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0.5914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0.9403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229836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LD LOW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0.5285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0.9588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0.8953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0.8096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652493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UL UP Y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0.4275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0.9209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0.8934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0.6761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43652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UL UP Z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0.7457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1.0000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0.9663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0.9518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10840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UL LOW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0.6805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0.9488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0.5577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0.8480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592011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F5FF0E9B-FC64-4994-80C5-79A5118B2674}"/>
              </a:ext>
            </a:extLst>
          </p:cNvPr>
          <p:cNvSpPr/>
          <p:nvPr/>
        </p:nvSpPr>
        <p:spPr>
          <a:xfrm>
            <a:off x="532685" y="5377731"/>
            <a:ext cx="70355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This study also focuses on identifying anomalies that demonstrate </a:t>
            </a:r>
            <a:r>
              <a:rPr lang="en-US" altLang="zh-TW" dirty="0">
                <a:solidFill>
                  <a:srgbClr val="0033CC"/>
                </a:solidFill>
              </a:rPr>
              <a:t>significant changes. </a:t>
            </a:r>
            <a:r>
              <a:rPr lang="en-US" altLang="zh-TW" dirty="0"/>
              <a:t>Therefore, further research will be needed to verify the proposed method's capacity to identify certain abnormalities, such as those demonstrating </a:t>
            </a:r>
            <a:r>
              <a:rPr lang="en-US" altLang="zh-TW" dirty="0">
                <a:solidFill>
                  <a:srgbClr val="0033CC"/>
                </a:solidFill>
              </a:rPr>
              <a:t>growing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33CC"/>
                </a:solidFill>
              </a:rPr>
              <a:t>changes.</a:t>
            </a:r>
            <a:endParaRPr lang="zh-TW" altLang="en-US" dirty="0"/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E9771F8B-DF28-4F52-815E-F6EA2B82F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579" y="1506240"/>
            <a:ext cx="4341708" cy="133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2" name="Picture 8">
            <a:extLst>
              <a:ext uri="{FF2B5EF4-FFF2-40B4-BE49-F238E27FC236}">
                <a16:creationId xmlns:a16="http://schemas.microsoft.com/office/drawing/2014/main" id="{8ECD9512-2EC9-44C5-A7B9-A2642BD9D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727" y="3252609"/>
            <a:ext cx="4271903" cy="132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43E9BED-07E2-4C70-A017-CC7C1E7E61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065" y="5038194"/>
            <a:ext cx="4332565" cy="133920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00268EB8-454C-41BE-B034-C0B8829FDBAC}"/>
              </a:ext>
            </a:extLst>
          </p:cNvPr>
          <p:cNvSpPr/>
          <p:nvPr/>
        </p:nvSpPr>
        <p:spPr>
          <a:xfrm>
            <a:off x="6096001" y="3686820"/>
            <a:ext cx="1308992" cy="29019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F2C2AEC-C4C2-40CC-9C54-C81B34BD076B}"/>
              </a:ext>
            </a:extLst>
          </p:cNvPr>
          <p:cNvSpPr/>
          <p:nvPr/>
        </p:nvSpPr>
        <p:spPr>
          <a:xfrm>
            <a:off x="6096001" y="3977010"/>
            <a:ext cx="1308992" cy="31051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CD22153-4AB4-4A69-9B33-9E0A61693F39}"/>
              </a:ext>
            </a:extLst>
          </p:cNvPr>
          <p:cNvSpPr/>
          <p:nvPr/>
        </p:nvSpPr>
        <p:spPr>
          <a:xfrm>
            <a:off x="6072622" y="4656151"/>
            <a:ext cx="1308992" cy="31051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73B9665-939A-48D6-A35B-AC8CBB342D74}"/>
              </a:ext>
            </a:extLst>
          </p:cNvPr>
          <p:cNvSpPr/>
          <p:nvPr/>
        </p:nvSpPr>
        <p:spPr>
          <a:xfrm>
            <a:off x="7709727" y="1110319"/>
            <a:ext cx="2533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LD LOW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9A17397-19F4-492D-8C1E-1CEE373D8A20}"/>
              </a:ext>
            </a:extLst>
          </p:cNvPr>
          <p:cNvSpPr/>
          <p:nvPr/>
        </p:nvSpPr>
        <p:spPr>
          <a:xfrm>
            <a:off x="7719026" y="2895298"/>
            <a:ext cx="2533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UL LOW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90A2E6E-6B39-4CD6-9A2A-94EE763A3C80}"/>
              </a:ext>
            </a:extLst>
          </p:cNvPr>
          <p:cNvSpPr/>
          <p:nvPr/>
        </p:nvSpPr>
        <p:spPr>
          <a:xfrm>
            <a:off x="7708866" y="4668862"/>
            <a:ext cx="2533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UL UP Y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39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6" grpId="0" animBg="1"/>
      <p:bldP spid="37" grpId="0" animBg="1"/>
      <p:bldP spid="38" grpId="0" animBg="1"/>
      <p:bldP spid="41" grpId="0"/>
      <p:bldP spid="42" grpId="0"/>
      <p:bldP spid="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B436A57F-8B9F-4301-8511-647FAA1FD73B}"/>
              </a:ext>
            </a:extLst>
          </p:cNvPr>
          <p:cNvSpPr/>
          <p:nvPr/>
        </p:nvSpPr>
        <p:spPr>
          <a:xfrm>
            <a:off x="2964676" y="5192081"/>
            <a:ext cx="8989944" cy="1458492"/>
          </a:xfrm>
          <a:prstGeom prst="roundRect">
            <a:avLst/>
          </a:prstGeom>
          <a:solidFill>
            <a:srgbClr val="F0B03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rgbClr val="00A98B"/>
              </a:solidFill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1724E22A-B1B4-40C6-9BC3-AB4C7B76F954}"/>
              </a:ext>
            </a:extLst>
          </p:cNvPr>
          <p:cNvSpPr/>
          <p:nvPr/>
        </p:nvSpPr>
        <p:spPr>
          <a:xfrm>
            <a:off x="2964676" y="3489840"/>
            <a:ext cx="8989944" cy="1458492"/>
          </a:xfrm>
          <a:prstGeom prst="roundRect">
            <a:avLst/>
          </a:prstGeom>
          <a:solidFill>
            <a:srgbClr val="F0B03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rgbClr val="00A98B"/>
              </a:solidFill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50845C6F-B828-43EC-A083-F6B51C6A1292}"/>
              </a:ext>
            </a:extLst>
          </p:cNvPr>
          <p:cNvSpPr/>
          <p:nvPr/>
        </p:nvSpPr>
        <p:spPr>
          <a:xfrm>
            <a:off x="2964676" y="1802621"/>
            <a:ext cx="8989944" cy="1458492"/>
          </a:xfrm>
          <a:prstGeom prst="roundRect">
            <a:avLst/>
          </a:prstGeom>
          <a:solidFill>
            <a:srgbClr val="F0B03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>
              <a:solidFill>
                <a:srgbClr val="00A98B"/>
              </a:solidFill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5317649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kumimoji="1"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Conclusion</a:t>
            </a:r>
            <a:endParaRPr kumimoji="1" lang="en-US" altLang="zh-TW" sz="2400" b="1" dirty="0">
              <a:solidFill>
                <a:prstClr val="black">
                  <a:lumMod val="85000"/>
                  <a:lumOff val="15000"/>
                </a:prstClr>
              </a:solidFill>
              <a:latin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68AAAF5E-055C-4357-AD6F-30BC623EC774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52" name="五邊形 12">
              <a:extLst>
                <a:ext uri="{FF2B5EF4-FFF2-40B4-BE49-F238E27FC236}">
                  <a16:creationId xmlns:a16="http://schemas.microsoft.com/office/drawing/2014/main" id="{0C5D6A66-1A0D-45E7-9544-F57F1337ECEC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53" name="五邊形 13">
              <a:extLst>
                <a:ext uri="{FF2B5EF4-FFF2-40B4-BE49-F238E27FC236}">
                  <a16:creationId xmlns:a16="http://schemas.microsoft.com/office/drawing/2014/main" id="{0DCDF008-DCB8-451B-8932-94A590A7944E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Proposed method</a:t>
              </a:r>
            </a:p>
          </p:txBody>
        </p:sp>
        <p:sp>
          <p:nvSpPr>
            <p:cNvPr id="54" name="五邊形 14">
              <a:extLst>
                <a:ext uri="{FF2B5EF4-FFF2-40B4-BE49-F238E27FC236}">
                  <a16:creationId xmlns:a16="http://schemas.microsoft.com/office/drawing/2014/main" id="{2C0B7C9B-FF67-416D-A375-B69F4DFEEF28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55" name="五邊形 16">
              <a:extLst>
                <a:ext uri="{FF2B5EF4-FFF2-40B4-BE49-F238E27FC236}">
                  <a16:creationId xmlns:a16="http://schemas.microsoft.com/office/drawing/2014/main" id="{348D4FA4-8B2A-4703-BD6B-2E2B57540471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Conclusion</a:t>
              </a: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E418448-B0D7-447C-85D5-30F4C29BEA81}"/>
              </a:ext>
            </a:extLst>
          </p:cNvPr>
          <p:cNvSpPr txBox="1"/>
          <p:nvPr/>
        </p:nvSpPr>
        <p:spPr>
          <a:xfrm>
            <a:off x="98767" y="1538063"/>
            <a:ext cx="2546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prstClr val="black"/>
                </a:solidFill>
                <a:ea typeface="微軟正黑體"/>
              </a:rPr>
              <a:t>Point abnormality</a:t>
            </a:r>
            <a:endParaRPr lang="zh-TW" altLang="en-US" sz="2000" b="1" dirty="0">
              <a:solidFill>
                <a:prstClr val="black"/>
              </a:solidFill>
              <a:ea typeface="微軟正黑體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0CB7944-5C27-4AAD-9EDC-4FEB536D42D9}"/>
              </a:ext>
            </a:extLst>
          </p:cNvPr>
          <p:cNvSpPr txBox="1"/>
          <p:nvPr/>
        </p:nvSpPr>
        <p:spPr>
          <a:xfrm>
            <a:off x="63128" y="3214448"/>
            <a:ext cx="3231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prstClr val="black"/>
                </a:solidFill>
                <a:ea typeface="微軟正黑體"/>
              </a:rPr>
              <a:t>Contextual abnormality</a:t>
            </a:r>
            <a:endParaRPr lang="zh-TW" altLang="en-US" sz="2000" b="1" dirty="0">
              <a:solidFill>
                <a:prstClr val="black"/>
              </a:solidFill>
              <a:ea typeface="微軟正黑體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3D25EF5-20DA-406F-8B5B-66B2950EAFCD}"/>
              </a:ext>
            </a:extLst>
          </p:cNvPr>
          <p:cNvSpPr txBox="1"/>
          <p:nvPr/>
        </p:nvSpPr>
        <p:spPr>
          <a:xfrm>
            <a:off x="-16481" y="4960834"/>
            <a:ext cx="321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prstClr val="black"/>
                </a:solidFill>
                <a:ea typeface="微軟正黑體"/>
              </a:rPr>
              <a:t>Sequence abnormality</a:t>
            </a:r>
            <a:endParaRPr lang="zh-TW" altLang="en-US" sz="2000" b="1" dirty="0">
              <a:solidFill>
                <a:prstClr val="black"/>
              </a:solidFill>
              <a:ea typeface="微軟正黑體"/>
            </a:endParaRPr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38A0BFFB-70BB-46EB-B9A5-25833A4FA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80" y="1909115"/>
            <a:ext cx="3533225" cy="1240118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1DBC7420-C418-4413-BA7C-19AE62395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80" y="3616622"/>
            <a:ext cx="3527013" cy="124069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8F721B42-8DBB-4B22-869B-56C277AD5A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447" y="5355465"/>
            <a:ext cx="3517946" cy="1240690"/>
          </a:xfrm>
          <a:prstGeom prst="rect">
            <a:avLst/>
          </a:prstGeom>
        </p:spPr>
      </p:pic>
      <p:sp>
        <p:nvSpPr>
          <p:cNvPr id="38" name="橢圓 37">
            <a:extLst>
              <a:ext uri="{FF2B5EF4-FFF2-40B4-BE49-F238E27FC236}">
                <a16:creationId xmlns:a16="http://schemas.microsoft.com/office/drawing/2014/main" id="{3A39E6B9-7B07-4348-AE76-D24AA41F4F63}"/>
              </a:ext>
            </a:extLst>
          </p:cNvPr>
          <p:cNvSpPr/>
          <p:nvPr/>
        </p:nvSpPr>
        <p:spPr>
          <a:xfrm>
            <a:off x="1404794" y="1918467"/>
            <a:ext cx="548431" cy="5484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135DD9C7-26E7-4818-9A4D-A3336FF99C1F}"/>
              </a:ext>
            </a:extLst>
          </p:cNvPr>
          <p:cNvSpPr/>
          <p:nvPr/>
        </p:nvSpPr>
        <p:spPr>
          <a:xfrm>
            <a:off x="2204092" y="3722204"/>
            <a:ext cx="357123" cy="3571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C2CAA9B3-EC92-4BA2-B8AF-6E16BABD1E2A}"/>
              </a:ext>
            </a:extLst>
          </p:cNvPr>
          <p:cNvSpPr/>
          <p:nvPr/>
        </p:nvSpPr>
        <p:spPr>
          <a:xfrm>
            <a:off x="1904188" y="5424992"/>
            <a:ext cx="455137" cy="4551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BC4C3BE-2B48-446C-A832-238C03220A83}"/>
              </a:ext>
            </a:extLst>
          </p:cNvPr>
          <p:cNvSpPr txBox="1"/>
          <p:nvPr/>
        </p:nvSpPr>
        <p:spPr>
          <a:xfrm>
            <a:off x="3770605" y="5256359"/>
            <a:ext cx="8191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Sequence anomalies are anomalies that exhibit similar patterns but with different numerical values. Therefore, differences are more likely to be observed in terms of </a:t>
            </a:r>
            <a:r>
              <a:rPr lang="en-US" altLang="zh-TW" dirty="0">
                <a:solidFill>
                  <a:srgbClr val="0000FF"/>
                </a:solidFill>
              </a:rPr>
              <a:t>reconstruction error measurement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0000FF"/>
                </a:solidFill>
              </a:rPr>
              <a:t>density estimation. </a:t>
            </a:r>
            <a:r>
              <a:rPr lang="en-US" altLang="zh-TW" dirty="0"/>
              <a:t>It's important to note that in certain situations, the </a:t>
            </a:r>
            <a:r>
              <a:rPr lang="en-US" altLang="zh-TW" dirty="0">
                <a:solidFill>
                  <a:srgbClr val="FF0000"/>
                </a:solidFill>
              </a:rPr>
              <a:t>detection capability of density estimation methods might be weaker.</a:t>
            </a:r>
            <a:endParaRPr lang="zh-TW" altLang="en-US" sz="1600" b="1" dirty="0">
              <a:solidFill>
                <a:srgbClr val="FF0000"/>
              </a:solidFill>
              <a:ea typeface="微軟正黑體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0322139-AEAA-4271-A297-A3A695759F88}"/>
              </a:ext>
            </a:extLst>
          </p:cNvPr>
          <p:cNvSpPr txBox="1"/>
          <p:nvPr/>
        </p:nvSpPr>
        <p:spPr>
          <a:xfrm>
            <a:off x="3940036" y="3748647"/>
            <a:ext cx="7774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Contextual anomalies are anomalies that exhibit unexpected behavior within a sequence. Therefore, methods like </a:t>
            </a:r>
            <a:r>
              <a:rPr lang="en-US" altLang="zh-TW" dirty="0">
                <a:solidFill>
                  <a:srgbClr val="0000FF"/>
                </a:solidFill>
              </a:rPr>
              <a:t>clustering or density estimation </a:t>
            </a:r>
            <a:r>
              <a:rPr lang="en-US" altLang="zh-TW" dirty="0"/>
              <a:t>are more likely to observe differences in such cases.</a:t>
            </a:r>
            <a:endParaRPr lang="zh-TW" altLang="en-US" sz="1600" b="1" dirty="0">
              <a:solidFill>
                <a:prstClr val="black"/>
              </a:solidFill>
              <a:ea typeface="微軟正黑體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05E5F12-FFFE-414A-ADAE-168E8007F167}"/>
              </a:ext>
            </a:extLst>
          </p:cNvPr>
          <p:cNvSpPr txBox="1"/>
          <p:nvPr/>
        </p:nvSpPr>
        <p:spPr>
          <a:xfrm>
            <a:off x="3940036" y="1909115"/>
            <a:ext cx="7931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For point anomalies, it is recommended to use </a:t>
            </a:r>
            <a:r>
              <a:rPr lang="en-US" altLang="zh-TW" dirty="0">
                <a:solidFill>
                  <a:srgbClr val="0000FF"/>
                </a:solidFill>
              </a:rPr>
              <a:t>time-domain feature </a:t>
            </a:r>
            <a:r>
              <a:rPr lang="en-US" altLang="zh-TW" dirty="0"/>
              <a:t>analysis and select appropriate features for analysis. It is worth noting </a:t>
            </a:r>
            <a:r>
              <a:rPr lang="en-US" altLang="zh-TW" dirty="0">
                <a:solidFill>
                  <a:srgbClr val="0000FF"/>
                </a:solidFill>
              </a:rPr>
              <a:t>that point anomalies with sufficiently distinct differences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can also be distinguished using reconstruction-based methods.</a:t>
            </a:r>
            <a:endParaRPr lang="zh-TW" altLang="en-US" sz="1600" b="1" dirty="0">
              <a:solidFill>
                <a:srgbClr val="0000FF"/>
              </a:solidFill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08811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48" grpId="0" animBg="1"/>
      <p:bldP spid="4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圓角 7">
            <a:extLst>
              <a:ext uri="{FF2B5EF4-FFF2-40B4-BE49-F238E27FC236}">
                <a16:creationId xmlns:a16="http://schemas.microsoft.com/office/drawing/2014/main" id="{D5483C5C-A203-4801-B852-67B8F099F535}"/>
              </a:ext>
            </a:extLst>
          </p:cNvPr>
          <p:cNvSpPr/>
          <p:nvPr/>
        </p:nvSpPr>
        <p:spPr>
          <a:xfrm>
            <a:off x="1022521" y="2017499"/>
            <a:ext cx="11045653" cy="923330"/>
          </a:xfrm>
          <a:prstGeom prst="round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EEE2D761-BAF5-4860-A0EF-863FF301A680}"/>
              </a:ext>
            </a:extLst>
          </p:cNvPr>
          <p:cNvSpPr/>
          <p:nvPr/>
        </p:nvSpPr>
        <p:spPr>
          <a:xfrm>
            <a:off x="1022521" y="3367842"/>
            <a:ext cx="11045653" cy="744826"/>
          </a:xfrm>
          <a:prstGeom prst="round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B90679EC-DCF2-4BF1-9AD4-D39EE4918F86}"/>
              </a:ext>
            </a:extLst>
          </p:cNvPr>
          <p:cNvSpPr/>
          <p:nvPr/>
        </p:nvSpPr>
        <p:spPr>
          <a:xfrm>
            <a:off x="1022521" y="4678779"/>
            <a:ext cx="11045653" cy="923329"/>
          </a:xfrm>
          <a:prstGeom prst="round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66E6071-D47C-4BEF-8CB8-9B22F3C9EBD4}"/>
              </a:ext>
            </a:extLst>
          </p:cNvPr>
          <p:cNvSpPr/>
          <p:nvPr/>
        </p:nvSpPr>
        <p:spPr>
          <a:xfrm>
            <a:off x="1098721" y="2017499"/>
            <a:ext cx="109694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This study provides a </a:t>
            </a:r>
            <a:r>
              <a:rPr lang="en-US" altLang="zh-TW" dirty="0">
                <a:solidFill>
                  <a:srgbClr val="0000FF"/>
                </a:solidFill>
              </a:rPr>
              <a:t>multifaceted unsupervised learning-based anomaly detection framework</a:t>
            </a:r>
            <a:r>
              <a:rPr lang="en-US" altLang="zh-TW" dirty="0"/>
              <a:t>, to address the problem of modeling anomalies in real-world situations where the process </a:t>
            </a:r>
            <a:r>
              <a:rPr lang="en-US" altLang="zh-TW" dirty="0">
                <a:solidFill>
                  <a:srgbClr val="0000FF"/>
                </a:solidFill>
              </a:rPr>
              <a:t>is restricted by a shortage of anomalous samples. </a:t>
            </a:r>
          </a:p>
        </p:txBody>
      </p:sp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6509446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Conclusion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sp>
        <p:nvSpPr>
          <p:cNvPr id="21" name="流程圖: 決策 20">
            <a:extLst>
              <a:ext uri="{FF2B5EF4-FFF2-40B4-BE49-F238E27FC236}">
                <a16:creationId xmlns:a16="http://schemas.microsoft.com/office/drawing/2014/main" id="{9C1A3A7C-4140-48C3-8DE0-FCFAAD6F4E59}"/>
              </a:ext>
            </a:extLst>
          </p:cNvPr>
          <p:cNvSpPr/>
          <p:nvPr/>
        </p:nvSpPr>
        <p:spPr>
          <a:xfrm>
            <a:off x="359066" y="2212347"/>
            <a:ext cx="554501" cy="544830"/>
          </a:xfrm>
          <a:prstGeom prst="flowChartDecision">
            <a:avLst/>
          </a:prstGeom>
          <a:noFill/>
          <a:ln w="38100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4" name="流程圖: 決策 33">
            <a:extLst>
              <a:ext uri="{FF2B5EF4-FFF2-40B4-BE49-F238E27FC236}">
                <a16:creationId xmlns:a16="http://schemas.microsoft.com/office/drawing/2014/main" id="{E1094BF5-90A2-4AA0-9E00-EE1AEE340B9A}"/>
              </a:ext>
            </a:extLst>
          </p:cNvPr>
          <p:cNvSpPr/>
          <p:nvPr/>
        </p:nvSpPr>
        <p:spPr>
          <a:xfrm>
            <a:off x="359066" y="3462764"/>
            <a:ext cx="554501" cy="544830"/>
          </a:xfrm>
          <a:prstGeom prst="flowChartDecision">
            <a:avLst/>
          </a:prstGeom>
          <a:noFill/>
          <a:ln w="38100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0CF0FC7-DBFE-4E44-89CE-C71811E28110}"/>
              </a:ext>
            </a:extLst>
          </p:cNvPr>
          <p:cNvSpPr/>
          <p:nvPr/>
        </p:nvSpPr>
        <p:spPr>
          <a:xfrm>
            <a:off x="1098721" y="5140445"/>
            <a:ext cx="10969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EB2A33-6FC6-4C3A-8468-786467368E5E}"/>
              </a:ext>
            </a:extLst>
          </p:cNvPr>
          <p:cNvSpPr/>
          <p:nvPr/>
        </p:nvSpPr>
        <p:spPr>
          <a:xfrm>
            <a:off x="1084114" y="3412013"/>
            <a:ext cx="10719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It is possible to improve the data profile of normal state by using generative models to generate different normal samples. False negatives </a:t>
            </a:r>
            <a:r>
              <a:rPr lang="en-US" altLang="zh-TW" dirty="0">
                <a:solidFill>
                  <a:srgbClr val="0000FF"/>
                </a:solidFill>
              </a:rPr>
              <a:t>reduced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 8% to 63% for shape indicator, 15% to 48% for distribution indicators.</a:t>
            </a:r>
            <a:endParaRPr lang="zh-TW" altLang="en-US" dirty="0"/>
          </a:p>
        </p:txBody>
      </p:sp>
      <p:sp>
        <p:nvSpPr>
          <p:cNvPr id="24" name="流程圖: 決策 23">
            <a:extLst>
              <a:ext uri="{FF2B5EF4-FFF2-40B4-BE49-F238E27FC236}">
                <a16:creationId xmlns:a16="http://schemas.microsoft.com/office/drawing/2014/main" id="{FFA332A0-40CE-4218-9D10-5682AFCD052B}"/>
              </a:ext>
            </a:extLst>
          </p:cNvPr>
          <p:cNvSpPr/>
          <p:nvPr/>
        </p:nvSpPr>
        <p:spPr>
          <a:xfrm>
            <a:off x="359065" y="4868030"/>
            <a:ext cx="554501" cy="544830"/>
          </a:xfrm>
          <a:prstGeom prst="flowChartDecision">
            <a:avLst/>
          </a:prstGeom>
          <a:noFill/>
          <a:ln w="38100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A2A14D-34B4-40E6-B845-384D708CBC97}"/>
              </a:ext>
            </a:extLst>
          </p:cNvPr>
          <p:cNvSpPr/>
          <p:nvPr/>
        </p:nvSpPr>
        <p:spPr>
          <a:xfrm>
            <a:off x="1098721" y="4678780"/>
            <a:ext cx="105503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Instantaneous indicators overcome the shortcoming of shape and distribution indications </a:t>
            </a:r>
            <a:r>
              <a:rPr lang="en-US" altLang="zh-TW" dirty="0"/>
              <a:t>in point anomalies. The </a:t>
            </a:r>
            <a:r>
              <a:rPr lang="en-US" altLang="zh-TW" dirty="0">
                <a:solidFill>
                  <a:srgbClr val="0000FF"/>
                </a:solidFill>
              </a:rPr>
              <a:t>shape and distribution indicators compensate for the instantaneous indicator‘s weaknesses</a:t>
            </a:r>
            <a:r>
              <a:rPr lang="en-US" altLang="zh-TW" dirty="0"/>
              <a:t> in detecting complexity anomalies. </a:t>
            </a:r>
            <a:r>
              <a:rPr lang="en-US" altLang="zh-TW" dirty="0">
                <a:solidFill>
                  <a:srgbClr val="0000FF"/>
                </a:solidFill>
              </a:rPr>
              <a:t>Accuracy can average up to 90%</a:t>
            </a:r>
            <a:r>
              <a:rPr lang="zh-TW" altLang="en-US" dirty="0">
                <a:solidFill>
                  <a:srgbClr val="0000FF"/>
                </a:solidFill>
              </a:rPr>
              <a:t> </a:t>
            </a:r>
            <a:r>
              <a:rPr lang="en-US" altLang="zh-TW" dirty="0">
                <a:solidFill>
                  <a:srgbClr val="0000FF"/>
                </a:solidFill>
              </a:rPr>
              <a:t>.</a:t>
            </a:r>
            <a:endParaRPr lang="zh-TW" altLang="en-US" dirty="0">
              <a:solidFill>
                <a:srgbClr val="0000FF"/>
              </a:solidFill>
            </a:endParaRP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BEA0AD91-F460-4ACD-B38B-4E14325E630E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41" name="五邊形 12">
              <a:extLst>
                <a:ext uri="{FF2B5EF4-FFF2-40B4-BE49-F238E27FC236}">
                  <a16:creationId xmlns:a16="http://schemas.microsoft.com/office/drawing/2014/main" id="{F7512690-CB4E-4B08-9BF3-C6E12756085E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42" name="五邊形 13">
              <a:extLst>
                <a:ext uri="{FF2B5EF4-FFF2-40B4-BE49-F238E27FC236}">
                  <a16:creationId xmlns:a16="http://schemas.microsoft.com/office/drawing/2014/main" id="{4C8BD5C8-DAE6-4E29-8B49-B0147CAA8E1D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Proposed method</a:t>
              </a:r>
            </a:p>
          </p:txBody>
        </p:sp>
        <p:sp>
          <p:nvSpPr>
            <p:cNvPr id="44" name="五邊形 14">
              <a:extLst>
                <a:ext uri="{FF2B5EF4-FFF2-40B4-BE49-F238E27FC236}">
                  <a16:creationId xmlns:a16="http://schemas.microsoft.com/office/drawing/2014/main" id="{7F63F6EF-7443-4205-BB78-CC5C96E7239E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45" name="五邊形 16">
              <a:extLst>
                <a:ext uri="{FF2B5EF4-FFF2-40B4-BE49-F238E27FC236}">
                  <a16:creationId xmlns:a16="http://schemas.microsoft.com/office/drawing/2014/main" id="{DDF4FDE2-B121-4C63-A1B0-05D01E2BFF47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>
                  <a:solidFill>
                    <a:prstClr val="black"/>
                  </a:solidFill>
                  <a:latin typeface="Calibri" panose="020F0502020204030204" pitchFamily="34" charset="0"/>
                </a:rPr>
                <a:t>Conclusion</a:t>
              </a:r>
              <a:endParaRPr lang="en-US" altLang="zh-TW" sz="1200" b="1" kern="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58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6509446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Execution Results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graphicFrame>
        <p:nvGraphicFramePr>
          <p:cNvPr id="25" name="表格 8">
            <a:extLst>
              <a:ext uri="{FF2B5EF4-FFF2-40B4-BE49-F238E27FC236}">
                <a16:creationId xmlns:a16="http://schemas.microsoft.com/office/drawing/2014/main" id="{F513E5F6-65EB-401D-8B1D-9E2F9CBD05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742845"/>
              </p:ext>
            </p:extLst>
          </p:nvPr>
        </p:nvGraphicFramePr>
        <p:xfrm>
          <a:off x="839970" y="1520824"/>
          <a:ext cx="10669553" cy="50943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3649">
                  <a:extLst>
                    <a:ext uri="{9D8B030D-6E8A-4147-A177-3AD203B41FA5}">
                      <a16:colId xmlns:a16="http://schemas.microsoft.com/office/drawing/2014/main" val="2320333003"/>
                    </a:ext>
                  </a:extLst>
                </a:gridCol>
                <a:gridCol w="2391210">
                  <a:extLst>
                    <a:ext uri="{9D8B030D-6E8A-4147-A177-3AD203B41FA5}">
                      <a16:colId xmlns:a16="http://schemas.microsoft.com/office/drawing/2014/main" val="1613870386"/>
                    </a:ext>
                  </a:extLst>
                </a:gridCol>
                <a:gridCol w="3332347">
                  <a:extLst>
                    <a:ext uri="{9D8B030D-6E8A-4147-A177-3AD203B41FA5}">
                      <a16:colId xmlns:a16="http://schemas.microsoft.com/office/drawing/2014/main" val="2044519172"/>
                    </a:ext>
                  </a:extLst>
                </a:gridCol>
                <a:gridCol w="3332347">
                  <a:extLst>
                    <a:ext uri="{9D8B030D-6E8A-4147-A177-3AD203B41FA5}">
                      <a16:colId xmlns:a16="http://schemas.microsoft.com/office/drawing/2014/main" val="1641948062"/>
                    </a:ext>
                  </a:extLst>
                </a:gridCol>
              </a:tblGrid>
              <a:tr h="37967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zh-TW" altLang="en-US" sz="11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As-Is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To-Be</a:t>
                      </a: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Benefit</a:t>
                      </a: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658816"/>
                  </a:ext>
                </a:extLst>
              </a:tr>
              <a:tr h="9673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生成資料混合訓練</a:t>
                      </a: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SzPct val="50000"/>
                        <a:buFont typeface="Wingdings" panose="05000000000000000000" pitchFamily="2" charset="2"/>
                        <a:buNone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設備異常的紀錄鮮少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SzPct val="90000"/>
                        <a:buFont typeface="+mj-lt"/>
                        <a:buNone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生成正常樣本和真實數據資料進行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混合訓練</a:t>
                      </a: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+mj-lt"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使異常偵測模型能學習正常樣本完整之資料輪廓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+mj-lt"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改善決策邊界樣本的偵測能力。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形狀指標漏檢率有</a:t>
                      </a:r>
                      <a:r>
                        <a:rPr lang="en-US" altLang="zh-TW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8</a:t>
                      </a:r>
                      <a:r>
                        <a:rPr lang="en-US" altLang="zh-TW" sz="1200" b="1" kern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% - 63% </a:t>
                      </a:r>
                      <a:r>
                        <a:rPr lang="zh-TW" altLang="en-US" sz="1200" b="1" kern="1200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+mn-cs"/>
                        </a:rPr>
                        <a:t>的下降</a:t>
                      </a:r>
                      <a:r>
                        <a:rPr lang="zh-TW" altLang="en-US" sz="1200" b="1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+mn-cs"/>
                        </a:rPr>
                        <a:t>，</a:t>
                      </a:r>
                      <a:r>
                        <a:rPr lang="zh-TW" altLang="en-US" sz="1200" b="1" kern="1200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+mn-cs"/>
                        </a:rPr>
                        <a:t>分佈指標下降</a:t>
                      </a:r>
                      <a:r>
                        <a:rPr lang="en-US" altLang="zh-TW" sz="1200" b="1" kern="1200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+mn-cs"/>
                        </a:rPr>
                        <a:t>15%-48%</a:t>
                      </a:r>
                      <a:endParaRPr lang="zh-TW" altLang="en-US" sz="1200" b="1" kern="1200" dirty="0">
                        <a:solidFill>
                          <a:srgbClr val="0000FF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31935"/>
                  </a:ext>
                </a:extLst>
              </a:tr>
              <a:tr h="1873683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異常偵測</a:t>
                      </a:r>
                    </a:p>
                  </a:txBody>
                  <a:tcPr marL="66798" marR="66798" marT="33399" marB="3339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傳統監督式學習方法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zh-TW" sz="1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非監督式機器學習方法</a:t>
                      </a: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使用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非監督式深度學習框架</a:t>
                      </a:r>
                      <a:r>
                        <a:rPr lang="en-US" altLang="zh-TW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LSTM-DAGMM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，透過深度學習模型在學習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時間序列資料非線性特徵同時擬合正常資料之資料分佈</a:t>
                      </a:r>
                      <a:endParaRPr lang="en-US" altLang="zh-TW" sz="1200" b="1" dirty="0">
                        <a:solidFill>
                          <a:srgbClr val="0000FF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將資料進行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時域特徵之轉換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，觀察序列在短時間變化之表現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+mj-lt"/>
                        <a:buNone/>
                        <a:tabLst/>
                        <a:defRPr/>
                      </a:pPr>
                      <a:endParaRPr lang="en-US" altLang="zh-TW" sz="1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非監督式學習無須進行資料標記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DAGMM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透過深度學習之特性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進行重構學習和密度估計的聯合優化。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壓縮網路進行序列表現的學習，估計網路進行資料分佈之學習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時域轉換特徵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捕捉正常狀態下瞬時變化之界線</a:t>
                      </a: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809389"/>
                  </a:ext>
                </a:extLst>
              </a:tr>
              <a:tr h="1873683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sz="120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單一指標進行異常偵測</a:t>
                      </a: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SzPct val="90000"/>
                        <a:buFont typeface="+mj-lt"/>
                        <a:buNone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建構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三種異常偵測指標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進行偵測，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DAGMM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生成形狀指標以及分佈指標，瞬時指標由時域特徵轉換而成，由三種指標進行多面向異常偵測。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SzPct val="90000"/>
                        <a:buFont typeface="+mj-lt"/>
                        <a:buNone/>
                      </a:pPr>
                      <a:r>
                        <a:rPr lang="en-US" altLang="zh-TW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形狀指標：序列原始表現之異常</a:t>
                      </a:r>
                      <a:endParaRPr lang="en-US" altLang="zh-TW" sz="1200" b="1" dirty="0">
                        <a:solidFill>
                          <a:srgbClr val="0000FF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SzPct val="90000"/>
                        <a:buFont typeface="+mj-lt"/>
                        <a:buNone/>
                      </a:pPr>
                      <a:r>
                        <a:rPr lang="en-US" altLang="zh-TW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分佈指標：序列潛在特徵分佈之異常</a:t>
                      </a:r>
                      <a:endParaRPr lang="en-US" altLang="zh-TW" sz="1200" b="1" dirty="0">
                        <a:solidFill>
                          <a:srgbClr val="0000FF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SzPct val="90000"/>
                        <a:buFont typeface="+mj-lt"/>
                        <a:buNone/>
                      </a:pPr>
                      <a:r>
                        <a:rPr lang="en-US" altLang="zh-TW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瞬時指標：序列在短時間變化之異常</a:t>
                      </a: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SzPct val="90000"/>
                        <a:buFont typeface="+mj-lt"/>
                        <a:buNone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利用三種指標進行多面向之異常偵測，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三種指標能夠互補相互不足的地方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。和以往單一面向進行偵測的方法相比，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準確率平均達到</a:t>
                      </a:r>
                      <a:r>
                        <a:rPr lang="en-US" altLang="zh-TW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9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成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412896"/>
                  </a:ext>
                </a:extLst>
              </a:tr>
            </a:tbl>
          </a:graphicData>
        </a:graphic>
      </p:graphicFrame>
      <p:grpSp>
        <p:nvGrpSpPr>
          <p:cNvPr id="45" name="群組 44">
            <a:extLst>
              <a:ext uri="{FF2B5EF4-FFF2-40B4-BE49-F238E27FC236}">
                <a16:creationId xmlns:a16="http://schemas.microsoft.com/office/drawing/2014/main" id="{49616729-079E-45F4-8215-10BDBF3247D1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46" name="五邊形 12">
              <a:extLst>
                <a:ext uri="{FF2B5EF4-FFF2-40B4-BE49-F238E27FC236}">
                  <a16:creationId xmlns:a16="http://schemas.microsoft.com/office/drawing/2014/main" id="{D6F5AFB4-D3CD-4783-B39E-A1801BEAB20A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47" name="五邊形 13">
              <a:extLst>
                <a:ext uri="{FF2B5EF4-FFF2-40B4-BE49-F238E27FC236}">
                  <a16:creationId xmlns:a16="http://schemas.microsoft.com/office/drawing/2014/main" id="{CDD7D2DE-B5C9-4181-B3FD-F9DD8259AA3A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Proposed method</a:t>
              </a:r>
            </a:p>
          </p:txBody>
        </p:sp>
        <p:sp>
          <p:nvSpPr>
            <p:cNvPr id="48" name="五邊形 14">
              <a:extLst>
                <a:ext uri="{FF2B5EF4-FFF2-40B4-BE49-F238E27FC236}">
                  <a16:creationId xmlns:a16="http://schemas.microsoft.com/office/drawing/2014/main" id="{5A2EB51E-E530-47CB-9D06-F97EE62CECFD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51" name="五邊形 16">
              <a:extLst>
                <a:ext uri="{FF2B5EF4-FFF2-40B4-BE49-F238E27FC236}">
                  <a16:creationId xmlns:a16="http://schemas.microsoft.com/office/drawing/2014/main" id="{2F09FAD3-9112-4409-B88E-25AFB58AE819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>
                  <a:solidFill>
                    <a:prstClr val="black"/>
                  </a:solidFill>
                  <a:latin typeface="Calibri" panose="020F0502020204030204" pitchFamily="34" charset="0"/>
                </a:rPr>
                <a:t>Conclusion</a:t>
              </a:r>
              <a:endParaRPr lang="en-US" altLang="zh-TW" sz="1200" b="1" kern="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4701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群組 34">
            <a:extLst>
              <a:ext uri="{FF2B5EF4-FFF2-40B4-BE49-F238E27FC236}">
                <a16:creationId xmlns:a16="http://schemas.microsoft.com/office/drawing/2014/main" id="{1AEFB4BE-49EA-4CDD-A360-23E49CFB89B3}"/>
              </a:ext>
            </a:extLst>
          </p:cNvPr>
          <p:cNvGrpSpPr/>
          <p:nvPr/>
        </p:nvGrpSpPr>
        <p:grpSpPr>
          <a:xfrm>
            <a:off x="1212568" y="1570338"/>
            <a:ext cx="9766864" cy="3717325"/>
            <a:chOff x="1425266" y="1177753"/>
            <a:chExt cx="6723168" cy="2787994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93789EF-C432-4BB1-B845-9BDE09D1C72B}"/>
                </a:ext>
              </a:extLst>
            </p:cNvPr>
            <p:cNvSpPr/>
            <p:nvPr/>
          </p:nvSpPr>
          <p:spPr>
            <a:xfrm>
              <a:off x="1425266" y="1177753"/>
              <a:ext cx="6723168" cy="2787994"/>
            </a:xfrm>
            <a:prstGeom prst="rect">
              <a:avLst/>
            </a:prstGeom>
            <a:solidFill>
              <a:schemeClr val="bg1">
                <a:lumMod val="9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C44C7018-0560-46C4-A3DA-7230F527214A}"/>
                </a:ext>
              </a:extLst>
            </p:cNvPr>
            <p:cNvSpPr txBox="1"/>
            <p:nvPr/>
          </p:nvSpPr>
          <p:spPr>
            <a:xfrm>
              <a:off x="1430580" y="2596000"/>
              <a:ext cx="6717854" cy="1131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133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許嘉裕博士</a:t>
              </a:r>
              <a:r>
                <a:rPr lang="zh-TW" altLang="en-US" sz="2133" b="1" baseline="30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*</a:t>
              </a:r>
              <a:r>
                <a:rPr lang="zh-TW" altLang="en-US" sz="2133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、莊佳臻</a:t>
              </a:r>
              <a:r>
                <a:rPr lang="zh-TW" altLang="en-US" sz="2133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研究生</a:t>
              </a:r>
              <a:endParaRPr lang="en-US" altLang="zh-TW" sz="2133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133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人工智慧與決策分析研究室</a:t>
              </a:r>
              <a:r>
                <a:rPr lang="en-US" altLang="zh-TW" sz="2133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(AIDA)</a:t>
              </a:r>
              <a:endParaRPr lang="zh-TW" altLang="en-US" sz="2133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ct val="150000"/>
                </a:lnSpc>
              </a:pPr>
              <a:r>
                <a:rPr lang="zh-TW" altLang="en-US" sz="2133" b="1" baseline="300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* </a:t>
              </a:r>
              <a:r>
                <a:rPr lang="en-US" altLang="zh-TW" sz="2133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cyhsu@gapps.ntust.edu.tw</a:t>
              </a:r>
            </a:p>
          </p:txBody>
        </p:sp>
        <p:sp>
          <p:nvSpPr>
            <p:cNvPr id="33" name="內容版面配置區 6">
              <a:extLst>
                <a:ext uri="{FF2B5EF4-FFF2-40B4-BE49-F238E27FC236}">
                  <a16:creationId xmlns:a16="http://schemas.microsoft.com/office/drawing/2014/main" id="{25659A44-2280-4378-8AC7-023B891BAAD9}"/>
                </a:ext>
              </a:extLst>
            </p:cNvPr>
            <p:cNvSpPr txBox="1">
              <a:spLocks/>
            </p:cNvSpPr>
            <p:nvPr/>
          </p:nvSpPr>
          <p:spPr>
            <a:xfrm>
              <a:off x="1425266" y="1426191"/>
              <a:ext cx="6723168" cy="101894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itchFamily="34" charset="0"/>
                  <a:ea typeface="Noto Sans CJK SC Regular" pitchFamily="34" charset="-128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itchFamily="34" charset="0"/>
                  <a:ea typeface="Noto Sans CJK SC Regular" pitchFamily="34" charset="-128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itchFamily="34" charset="0"/>
                  <a:ea typeface="Noto Sans CJK SC Regular" pitchFamily="34" charset="-128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itchFamily="34" charset="0"/>
                  <a:ea typeface="Noto Sans CJK SC Regular" pitchFamily="34" charset="-128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 pitchFamily="34" charset="0"/>
                  <a:ea typeface="Noto Sans CJK SC Regular" pitchFamily="34" charset="-128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4000" b="1" dirty="0">
                  <a:solidFill>
                    <a:schemeClr val="bg1"/>
                  </a:solidFill>
                </a:rPr>
                <a:t>設備異常偵測模型於時間序列資料之研究</a:t>
              </a:r>
              <a:endParaRPr lang="en-US" altLang="zh-TW" sz="4000" b="1" dirty="0">
                <a:solidFill>
                  <a:schemeClr val="bg1"/>
                </a:solidFill>
              </a:endParaRPr>
            </a:p>
            <a:p>
              <a:pPr marL="0" indent="0" algn="ctr">
                <a:buNone/>
              </a:pPr>
              <a:r>
                <a:rPr lang="zh-TW" altLang="en-US" sz="2400" b="1" dirty="0">
                  <a:solidFill>
                    <a:schemeClr val="bg1"/>
                  </a:solidFill>
                </a:rPr>
                <a:t>友達光電 </a:t>
              </a:r>
              <a:r>
                <a:rPr lang="en-US" altLang="zh-TW" sz="2400" b="1" dirty="0">
                  <a:solidFill>
                    <a:schemeClr val="bg1"/>
                  </a:solidFill>
                </a:rPr>
                <a:t>&amp; </a:t>
              </a:r>
              <a:r>
                <a:rPr lang="zh-TW" altLang="en-US" sz="2400" b="1" dirty="0">
                  <a:solidFill>
                    <a:schemeClr val="bg1"/>
                  </a:solidFill>
                </a:rPr>
                <a:t>國立臺灣科技大學 產學合作研究</a:t>
              </a:r>
              <a:endParaRPr lang="en-US" altLang="zh-TW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1552C3A3-80C7-4B01-8B5A-027289240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062" y="5724595"/>
            <a:ext cx="977313" cy="10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04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字方塊 32">
            <a:extLst>
              <a:ext uri="{FF2B5EF4-FFF2-40B4-BE49-F238E27FC236}">
                <a16:creationId xmlns:a16="http://schemas.microsoft.com/office/drawing/2014/main" id="{B45E9B3A-D086-4CF9-97DC-A4200563598D}"/>
              </a:ext>
            </a:extLst>
          </p:cNvPr>
          <p:cNvSpPr txBox="1"/>
          <p:nvPr/>
        </p:nvSpPr>
        <p:spPr>
          <a:xfrm>
            <a:off x="2825741" y="2784827"/>
            <a:ext cx="73203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51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THANK YOU</a:t>
            </a:r>
            <a:r>
              <a:rPr kumimoji="0" lang="en-US" altLang="zh-TW" sz="4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新細明體" panose="02020500000000000000" pitchFamily="18" charset="-120"/>
                <a:cs typeface="+mn-cs"/>
              </a:rPr>
              <a:t> 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32209AC-C1EA-4921-A045-1F3BB9A2D199}"/>
              </a:ext>
            </a:extLst>
          </p:cNvPr>
          <p:cNvSpPr/>
          <p:nvPr/>
        </p:nvSpPr>
        <p:spPr>
          <a:xfrm>
            <a:off x="3201994" y="2911023"/>
            <a:ext cx="198431" cy="1035954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5" name="直接连接符 26">
            <a:extLst>
              <a:ext uri="{FF2B5EF4-FFF2-40B4-BE49-F238E27FC236}">
                <a16:creationId xmlns:a16="http://schemas.microsoft.com/office/drawing/2014/main" id="{6615DAA4-33ED-4DF3-8DB1-AF8A544562DE}"/>
              </a:ext>
            </a:extLst>
          </p:cNvPr>
          <p:cNvCxnSpPr>
            <a:cxnSpLocks/>
          </p:cNvCxnSpPr>
          <p:nvPr/>
        </p:nvCxnSpPr>
        <p:spPr>
          <a:xfrm>
            <a:off x="3494602" y="2911023"/>
            <a:ext cx="0" cy="103595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879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6509446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DMS machine 7 axis anomaly detection result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sp>
        <p:nvSpPr>
          <p:cNvPr id="21" name="流程圖: 決策 20">
            <a:extLst>
              <a:ext uri="{FF2B5EF4-FFF2-40B4-BE49-F238E27FC236}">
                <a16:creationId xmlns:a16="http://schemas.microsoft.com/office/drawing/2014/main" id="{9C1A3A7C-4140-48C3-8DE0-FCFAAD6F4E59}"/>
              </a:ext>
            </a:extLst>
          </p:cNvPr>
          <p:cNvSpPr/>
          <p:nvPr/>
        </p:nvSpPr>
        <p:spPr>
          <a:xfrm>
            <a:off x="676470" y="4719491"/>
            <a:ext cx="554501" cy="544830"/>
          </a:xfrm>
          <a:prstGeom prst="flowChartDecision">
            <a:avLst/>
          </a:prstGeom>
          <a:noFill/>
          <a:ln w="38100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</a:t>
            </a:r>
            <a:endParaRPr lang="zh-TW" altLang="en-US" sz="2400" dirty="0">
              <a:solidFill>
                <a:schemeClr val="tx1"/>
              </a:solidFill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4" name="流程圖: 決策 33">
            <a:extLst>
              <a:ext uri="{FF2B5EF4-FFF2-40B4-BE49-F238E27FC236}">
                <a16:creationId xmlns:a16="http://schemas.microsoft.com/office/drawing/2014/main" id="{E1094BF5-90A2-4AA0-9E00-EE1AEE340B9A}"/>
              </a:ext>
            </a:extLst>
          </p:cNvPr>
          <p:cNvSpPr/>
          <p:nvPr/>
        </p:nvSpPr>
        <p:spPr>
          <a:xfrm>
            <a:off x="676470" y="5419681"/>
            <a:ext cx="554501" cy="544830"/>
          </a:xfrm>
          <a:prstGeom prst="flowChartDecision">
            <a:avLst/>
          </a:prstGeom>
          <a:noFill/>
          <a:ln w="38100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</a:t>
            </a:r>
            <a:endParaRPr lang="zh-TW" altLang="en-US" sz="2400" dirty="0">
              <a:solidFill>
                <a:schemeClr val="tx1"/>
              </a:solidFill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0CF0FC7-DBFE-4E44-89CE-C71811E28110}"/>
              </a:ext>
            </a:extLst>
          </p:cNvPr>
          <p:cNvSpPr/>
          <p:nvPr/>
        </p:nvSpPr>
        <p:spPr>
          <a:xfrm>
            <a:off x="1098721" y="4387970"/>
            <a:ext cx="10969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b="1" dirty="0"/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B9919E96-D4AE-4F2A-9AA4-BDA4B9C21980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62" name="五邊形 12">
              <a:extLst>
                <a:ext uri="{FF2B5EF4-FFF2-40B4-BE49-F238E27FC236}">
                  <a16:creationId xmlns:a16="http://schemas.microsoft.com/office/drawing/2014/main" id="{075F4BF8-C42D-4233-82C8-EC4F30F01482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63" name="五邊形 13">
              <a:extLst>
                <a:ext uri="{FF2B5EF4-FFF2-40B4-BE49-F238E27FC236}">
                  <a16:creationId xmlns:a16="http://schemas.microsoft.com/office/drawing/2014/main" id="{9BF47C2F-265C-43B2-A892-321E0F9D9766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Proposed method</a:t>
              </a:r>
            </a:p>
          </p:txBody>
        </p:sp>
        <p:sp>
          <p:nvSpPr>
            <p:cNvPr id="64" name="五邊形 14">
              <a:extLst>
                <a:ext uri="{FF2B5EF4-FFF2-40B4-BE49-F238E27FC236}">
                  <a16:creationId xmlns:a16="http://schemas.microsoft.com/office/drawing/2014/main" id="{3F2BB7FB-ED56-4CD9-8A09-FA0DC044A1CE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65" name="五邊形 16">
              <a:extLst>
                <a:ext uri="{FF2B5EF4-FFF2-40B4-BE49-F238E27FC236}">
                  <a16:creationId xmlns:a16="http://schemas.microsoft.com/office/drawing/2014/main" id="{D5FA7278-5614-4BCC-A8A6-C3B5BC9F5B0A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>
                  <a:solidFill>
                    <a:prstClr val="black"/>
                  </a:solidFill>
                  <a:latin typeface="Calibri" panose="020F0502020204030204" pitchFamily="34" charset="0"/>
                </a:rPr>
                <a:t>Conclusion</a:t>
              </a:r>
              <a:endParaRPr lang="en-US" altLang="zh-TW" sz="1200" b="1" kern="0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6AEC6E07-63D8-49E4-9207-4098A968E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671212"/>
              </p:ext>
            </p:extLst>
          </p:nvPr>
        </p:nvGraphicFramePr>
        <p:xfrm>
          <a:off x="1667256" y="1555116"/>
          <a:ext cx="9252652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296">
                  <a:extLst>
                    <a:ext uri="{9D8B030D-6E8A-4147-A177-3AD203B41FA5}">
                      <a16:colId xmlns:a16="http://schemas.microsoft.com/office/drawing/2014/main" val="805470287"/>
                    </a:ext>
                  </a:extLst>
                </a:gridCol>
                <a:gridCol w="1032699">
                  <a:extLst>
                    <a:ext uri="{9D8B030D-6E8A-4147-A177-3AD203B41FA5}">
                      <a16:colId xmlns:a16="http://schemas.microsoft.com/office/drawing/2014/main" val="2213452499"/>
                    </a:ext>
                  </a:extLst>
                </a:gridCol>
                <a:gridCol w="1032699">
                  <a:extLst>
                    <a:ext uri="{9D8B030D-6E8A-4147-A177-3AD203B41FA5}">
                      <a16:colId xmlns:a16="http://schemas.microsoft.com/office/drawing/2014/main" val="289090224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9946932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68136598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924574626"/>
                    </a:ext>
                  </a:extLst>
                </a:gridCol>
                <a:gridCol w="1004525">
                  <a:extLst>
                    <a:ext uri="{9D8B030D-6E8A-4147-A177-3AD203B41FA5}">
                      <a16:colId xmlns:a16="http://schemas.microsoft.com/office/drawing/2014/main" val="3652422604"/>
                    </a:ext>
                  </a:extLst>
                </a:gridCol>
                <a:gridCol w="867138">
                  <a:extLst>
                    <a:ext uri="{9D8B030D-6E8A-4147-A177-3AD203B41FA5}">
                      <a16:colId xmlns:a16="http://schemas.microsoft.com/office/drawing/2014/main" val="1490447619"/>
                    </a:ext>
                  </a:extLst>
                </a:gridCol>
                <a:gridCol w="1040320">
                  <a:extLst>
                    <a:ext uri="{9D8B030D-6E8A-4147-A177-3AD203B41FA5}">
                      <a16:colId xmlns:a16="http://schemas.microsoft.com/office/drawing/2014/main" val="2197327230"/>
                    </a:ext>
                  </a:extLst>
                </a:gridCol>
              </a:tblGrid>
              <a:tr h="214101">
                <a:tc>
                  <a:txBody>
                    <a:bodyPr/>
                    <a:lstStyle/>
                    <a:p>
                      <a:pPr algn="ctr"/>
                      <a:endParaRPr lang="zh-TW" altLang="en-US" sz="1600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Clustering  based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Reconstruction based 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Two step method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Proposed method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3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Recall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/>
                          </a:solidFill>
                        </a:rPr>
                        <a:t>Precision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299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TR UNIT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1.0000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0.3218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0.9993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0.7807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0.5508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0.6971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0.9095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0.9477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767060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LD UP Y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0.6376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1.0000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0.9431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0.8201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1.0000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0.6376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0.9446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0.9895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601325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LD UP Z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0.6711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0.9986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0.9574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0.7840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0.4357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0.5914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0.8963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0.9403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229836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LD LOW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0.5917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0.5285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0.7442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0.9588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0.6481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0.8953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0.9687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0.8096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652493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UL UP Y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0.5619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0.4275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0.6123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0.9209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0.6181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0.8934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0.7785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0.6761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343652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UL UP Z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0.9768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0.7457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0.7346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1.0000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0.6940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0.9663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0.9908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0.9518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10840"/>
                  </a:ext>
                </a:extLst>
              </a:tr>
              <a:tr h="1964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/>
                        <a:t>UL LOW</a:t>
                      </a:r>
                      <a:endParaRPr lang="zh-TW" altLang="en-US" sz="1600" b="1" dirty="0"/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0.6539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0.6805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0.8836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0.9488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0.5254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>
                          <a:solidFill>
                            <a:schemeClr val="tx1"/>
                          </a:solidFill>
                        </a:rPr>
                        <a:t>0.5577</a:t>
                      </a:r>
                      <a:endParaRPr lang="zh-TW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0.8660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0.8480</a:t>
                      </a:r>
                    </a:p>
                  </a:txBody>
                  <a:tcPr marL="9525" marR="9525" marT="9525" marB="0" anchor="ctr">
                    <a:solidFill>
                      <a:srgbClr val="90BFD0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592011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8E7392F9-175B-4964-9A0D-6E4E90CB8F3A}"/>
              </a:ext>
            </a:extLst>
          </p:cNvPr>
          <p:cNvSpPr/>
          <p:nvPr/>
        </p:nvSpPr>
        <p:spPr>
          <a:xfrm>
            <a:off x="1363221" y="4647618"/>
            <a:ext cx="10382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Precision is the capacity to correctly identify normal events, while Recall is the capacity to detect anomalies. Performance on all axes is </a:t>
            </a:r>
            <a:r>
              <a:rPr lang="zh-TW" altLang="en-US" dirty="0">
                <a:solidFill>
                  <a:srgbClr val="0033CC"/>
                </a:solidFill>
              </a:rPr>
              <a:t>balanced for the proposed method.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5FF0E9B-FC64-4994-80C5-79A5118B2674}"/>
              </a:ext>
            </a:extLst>
          </p:cNvPr>
          <p:cNvSpPr/>
          <p:nvPr/>
        </p:nvSpPr>
        <p:spPr>
          <a:xfrm>
            <a:off x="1363220" y="5368931"/>
            <a:ext cx="103828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On the other hand, other methods have a bias towards one of these metrics, which may lead to more false positives or false negatives in their identification.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E73467-FB57-4CE1-B0BC-14B693B65A15}"/>
              </a:ext>
            </a:extLst>
          </p:cNvPr>
          <p:cNvSpPr/>
          <p:nvPr/>
        </p:nvSpPr>
        <p:spPr>
          <a:xfrm>
            <a:off x="1363223" y="6080817"/>
            <a:ext cx="102585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Although the performance of the proposed method is mostly balanced, </a:t>
            </a:r>
            <a:r>
              <a:rPr lang="en-US" altLang="zh-TW" dirty="0"/>
              <a:t>there are still some false negatives and false positives exist. In the  following parts, this will be discussed in more detail.</a:t>
            </a:r>
            <a:endParaRPr lang="zh-TW" altLang="en-US" dirty="0"/>
          </a:p>
        </p:txBody>
      </p:sp>
      <p:sp>
        <p:nvSpPr>
          <p:cNvPr id="28" name="流程圖: 決策 27">
            <a:extLst>
              <a:ext uri="{FF2B5EF4-FFF2-40B4-BE49-F238E27FC236}">
                <a16:creationId xmlns:a16="http://schemas.microsoft.com/office/drawing/2014/main" id="{EC43F857-1D5E-4CDC-B9FF-171FBCBB35F3}"/>
              </a:ext>
            </a:extLst>
          </p:cNvPr>
          <p:cNvSpPr/>
          <p:nvPr/>
        </p:nvSpPr>
        <p:spPr>
          <a:xfrm>
            <a:off x="676469" y="6131567"/>
            <a:ext cx="554501" cy="544830"/>
          </a:xfrm>
          <a:prstGeom prst="flowChartDecision">
            <a:avLst/>
          </a:prstGeom>
          <a:noFill/>
          <a:ln w="38100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Calibri" panose="020F050202020403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</a:t>
            </a:r>
            <a:endParaRPr lang="zh-TW" altLang="en-US" sz="2400" dirty="0">
              <a:solidFill>
                <a:schemeClr val="tx1"/>
              </a:solidFill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550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BB383827-D732-4391-9BBE-2A6B57EA1546}"/>
              </a:ext>
            </a:extLst>
          </p:cNvPr>
          <p:cNvSpPr/>
          <p:nvPr/>
        </p:nvSpPr>
        <p:spPr>
          <a:xfrm>
            <a:off x="6593209" y="3505200"/>
            <a:ext cx="5536707" cy="3129986"/>
          </a:xfrm>
          <a:prstGeom prst="rect">
            <a:avLst/>
          </a:prstGeom>
          <a:solidFill>
            <a:srgbClr val="F0B03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 dirty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F090E99-164A-4342-B404-D54C98233A65}"/>
              </a:ext>
            </a:extLst>
          </p:cNvPr>
          <p:cNvSpPr/>
          <p:nvPr/>
        </p:nvSpPr>
        <p:spPr>
          <a:xfrm>
            <a:off x="428423" y="4189666"/>
            <a:ext cx="6009111" cy="2447779"/>
          </a:xfrm>
          <a:prstGeom prst="rect">
            <a:avLst/>
          </a:prstGeom>
          <a:solidFill>
            <a:srgbClr val="5B9BD5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5317649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kumimoji="1"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Conclusion</a:t>
            </a:r>
            <a:endParaRPr kumimoji="1" lang="en-US" altLang="zh-TW" sz="2400" b="1" dirty="0">
              <a:solidFill>
                <a:prstClr val="black">
                  <a:lumMod val="85000"/>
                  <a:lumOff val="15000"/>
                </a:prstClr>
              </a:solidFill>
              <a:latin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68AAAF5E-055C-4357-AD6F-30BC623EC774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52" name="五邊形 12">
              <a:extLst>
                <a:ext uri="{FF2B5EF4-FFF2-40B4-BE49-F238E27FC236}">
                  <a16:creationId xmlns:a16="http://schemas.microsoft.com/office/drawing/2014/main" id="{0C5D6A66-1A0D-45E7-9544-F57F1337ECEC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53" name="五邊形 13">
              <a:extLst>
                <a:ext uri="{FF2B5EF4-FFF2-40B4-BE49-F238E27FC236}">
                  <a16:creationId xmlns:a16="http://schemas.microsoft.com/office/drawing/2014/main" id="{0DCDF008-DCB8-451B-8932-94A590A7944E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Proposed method</a:t>
              </a:r>
            </a:p>
          </p:txBody>
        </p:sp>
        <p:sp>
          <p:nvSpPr>
            <p:cNvPr id="54" name="五邊形 14">
              <a:extLst>
                <a:ext uri="{FF2B5EF4-FFF2-40B4-BE49-F238E27FC236}">
                  <a16:creationId xmlns:a16="http://schemas.microsoft.com/office/drawing/2014/main" id="{2C0B7C9B-FF67-416D-A375-B69F4DFEEF28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55" name="五邊形 16">
              <a:extLst>
                <a:ext uri="{FF2B5EF4-FFF2-40B4-BE49-F238E27FC236}">
                  <a16:creationId xmlns:a16="http://schemas.microsoft.com/office/drawing/2014/main" id="{348D4FA4-8B2A-4703-BD6B-2E2B57540471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Conclusion</a:t>
              </a:r>
            </a:p>
          </p:txBody>
        </p:sp>
      </p:grp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7EDF124-CB40-4336-BF97-29E4D2A573AD}"/>
              </a:ext>
            </a:extLst>
          </p:cNvPr>
          <p:cNvCxnSpPr>
            <a:cxnSpLocks/>
          </p:cNvCxnSpPr>
          <p:nvPr/>
        </p:nvCxnSpPr>
        <p:spPr>
          <a:xfrm>
            <a:off x="6508956" y="1641987"/>
            <a:ext cx="0" cy="5139648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079635E0-B137-4455-B37E-6EE4E00FFD92}"/>
              </a:ext>
            </a:extLst>
          </p:cNvPr>
          <p:cNvSpPr/>
          <p:nvPr/>
        </p:nvSpPr>
        <p:spPr>
          <a:xfrm>
            <a:off x="1967895" y="1369933"/>
            <a:ext cx="2533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False positive situation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DB04AB7-0AEC-469A-8861-870EDB3E68C3}"/>
              </a:ext>
            </a:extLst>
          </p:cNvPr>
          <p:cNvSpPr/>
          <p:nvPr/>
        </p:nvSpPr>
        <p:spPr>
          <a:xfrm>
            <a:off x="8343659" y="1183118"/>
            <a:ext cx="2533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False negative situation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08CD303-94BC-4B8F-AAD5-178B62300BC3}"/>
              </a:ext>
            </a:extLst>
          </p:cNvPr>
          <p:cNvSpPr/>
          <p:nvPr/>
        </p:nvSpPr>
        <p:spPr>
          <a:xfrm>
            <a:off x="547291" y="3283160"/>
            <a:ext cx="56800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The study's data show differences in </a:t>
            </a:r>
            <a:r>
              <a:rPr lang="en-US" altLang="zh-TW" dirty="0">
                <a:solidFill>
                  <a:srgbClr val="0000FF"/>
                </a:solidFill>
              </a:rPr>
              <a:t>numerical magnitudes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0000FF"/>
                </a:solidFill>
              </a:rPr>
              <a:t>temporal durations</a:t>
            </a:r>
            <a:r>
              <a:rPr lang="en-US" altLang="zh-TW" dirty="0"/>
              <a:t>. As a result, in certain cases, normal samples might be misunderstood for anomalies.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12F5AD-7C7E-4A53-89C9-BD9E5C34EBBF}"/>
              </a:ext>
            </a:extLst>
          </p:cNvPr>
          <p:cNvSpPr/>
          <p:nvPr/>
        </p:nvSpPr>
        <p:spPr>
          <a:xfrm>
            <a:off x="576067" y="4206761"/>
            <a:ext cx="5317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Improvements</a:t>
            </a:r>
            <a:r>
              <a:rPr lang="zh-TW" altLang="en-US" b="1" dirty="0"/>
              <a:t> </a:t>
            </a:r>
            <a:r>
              <a:rPr lang="en-US" altLang="zh-TW" b="1" dirty="0"/>
              <a:t>direction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A37FE4D-AFBB-4962-9002-66AC56EBCE46}"/>
              </a:ext>
            </a:extLst>
          </p:cNvPr>
          <p:cNvSpPr/>
          <p:nvPr/>
        </p:nvSpPr>
        <p:spPr>
          <a:xfrm>
            <a:off x="793821" y="4490226"/>
            <a:ext cx="56800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Data Alignment</a:t>
            </a:r>
          </a:p>
          <a:p>
            <a:r>
              <a:rPr lang="en-US" altLang="zh-TW" dirty="0"/>
              <a:t>Aligning the data in a specific manner. It could potentially impact the results of model training.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93D54CC-607B-49D6-B590-5CF9B9816F1F}"/>
              </a:ext>
            </a:extLst>
          </p:cNvPr>
          <p:cNvSpPr/>
          <p:nvPr/>
        </p:nvSpPr>
        <p:spPr>
          <a:xfrm>
            <a:off x="793820" y="5419822"/>
            <a:ext cx="57151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/>
              <a:t>Considering Relevant Features</a:t>
            </a:r>
          </a:p>
          <a:p>
            <a:r>
              <a:rPr lang="en-US" altLang="zh-TW" dirty="0"/>
              <a:t>The performance of the model could be improved by adding pertinent features to the estimation network of the DAGMM as well as the time-domain features.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C82C3A7-BE92-4B4E-B2C7-F6ED5174C74C}"/>
              </a:ext>
            </a:extLst>
          </p:cNvPr>
          <p:cNvSpPr/>
          <p:nvPr/>
        </p:nvSpPr>
        <p:spPr>
          <a:xfrm>
            <a:off x="6710703" y="3505200"/>
            <a:ext cx="55367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The </a:t>
            </a:r>
            <a:r>
              <a:rPr lang="en-US" altLang="zh-TW" dirty="0">
                <a:solidFill>
                  <a:srgbClr val="0000FF"/>
                </a:solidFill>
              </a:rPr>
              <a:t>anomalous samples </a:t>
            </a:r>
            <a:r>
              <a:rPr lang="en-US" altLang="zh-TW" dirty="0"/>
              <a:t>utilized in this study’s inference phase were </a:t>
            </a:r>
            <a:r>
              <a:rPr lang="en-US" altLang="zh-TW" dirty="0">
                <a:solidFill>
                  <a:srgbClr val="0000FF"/>
                </a:solidFill>
              </a:rPr>
              <a:t>produced by experimental design.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Certain samples may be labeled as anomalies by the definition after the addition of noise components, yet they may actually be normal samples.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498B0D7-2256-4493-B5E4-C8DE74DBCE5A}"/>
              </a:ext>
            </a:extLst>
          </p:cNvPr>
          <p:cNvSpPr/>
          <p:nvPr/>
        </p:nvSpPr>
        <p:spPr>
          <a:xfrm>
            <a:off x="6691035" y="5100732"/>
            <a:ext cx="53176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This study also focuses on identifying anomalies that demonstrate </a:t>
            </a:r>
            <a:r>
              <a:rPr lang="en-US" altLang="zh-TW" dirty="0">
                <a:solidFill>
                  <a:srgbClr val="0033CC"/>
                </a:solidFill>
              </a:rPr>
              <a:t>significant changes. </a:t>
            </a:r>
            <a:r>
              <a:rPr lang="en-US" altLang="zh-TW" dirty="0"/>
              <a:t>Therefore, further research will be needed to verify the proposed method's capacity to identify certain abnormalities, such as those demonstrating </a:t>
            </a:r>
            <a:r>
              <a:rPr lang="en-US" altLang="zh-TW" dirty="0">
                <a:solidFill>
                  <a:srgbClr val="0033CC"/>
                </a:solidFill>
              </a:rPr>
              <a:t>growing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33CC"/>
                </a:solidFill>
              </a:rPr>
              <a:t>changes.</a:t>
            </a:r>
            <a:endParaRPr lang="zh-TW" altLang="en-US" dirty="0"/>
          </a:p>
        </p:txBody>
      </p:sp>
      <p:pic>
        <p:nvPicPr>
          <p:cNvPr id="78850" name="Picture 2">
            <a:extLst>
              <a:ext uri="{FF2B5EF4-FFF2-40B4-BE49-F238E27FC236}">
                <a16:creationId xmlns:a16="http://schemas.microsoft.com/office/drawing/2014/main" id="{1A4D4AAB-11C8-40D2-BA7F-4FED55F5D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9" y="1739265"/>
            <a:ext cx="4861956" cy="14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4" name="Picture 6">
            <a:extLst>
              <a:ext uri="{FF2B5EF4-FFF2-40B4-BE49-F238E27FC236}">
                <a16:creationId xmlns:a16="http://schemas.microsoft.com/office/drawing/2014/main" id="{8A88E8F6-79BE-4E39-833F-9FD5CF85E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081" y="1739265"/>
            <a:ext cx="4861956" cy="14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20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6" grpId="0" animBg="1"/>
      <p:bldP spid="16" grpId="0"/>
      <p:bldP spid="17" grpId="0"/>
      <p:bldP spid="18" grpId="0"/>
      <p:bldP spid="19" grpId="0"/>
      <p:bldP spid="21" grpId="0"/>
      <p:bldP spid="22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6509446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Execution Results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graphicFrame>
        <p:nvGraphicFramePr>
          <p:cNvPr id="25" name="表格 8">
            <a:extLst>
              <a:ext uri="{FF2B5EF4-FFF2-40B4-BE49-F238E27FC236}">
                <a16:creationId xmlns:a16="http://schemas.microsoft.com/office/drawing/2014/main" id="{F513E5F6-65EB-401D-8B1D-9E2F9CBD05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7472838"/>
              </p:ext>
            </p:extLst>
          </p:nvPr>
        </p:nvGraphicFramePr>
        <p:xfrm>
          <a:off x="839970" y="1520824"/>
          <a:ext cx="10669553" cy="51409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2795">
                  <a:extLst>
                    <a:ext uri="{9D8B030D-6E8A-4147-A177-3AD203B41FA5}">
                      <a16:colId xmlns:a16="http://schemas.microsoft.com/office/drawing/2014/main" val="2320333003"/>
                    </a:ext>
                  </a:extLst>
                </a:gridCol>
                <a:gridCol w="2192064">
                  <a:extLst>
                    <a:ext uri="{9D8B030D-6E8A-4147-A177-3AD203B41FA5}">
                      <a16:colId xmlns:a16="http://schemas.microsoft.com/office/drawing/2014/main" val="1613870386"/>
                    </a:ext>
                  </a:extLst>
                </a:gridCol>
                <a:gridCol w="3332347">
                  <a:extLst>
                    <a:ext uri="{9D8B030D-6E8A-4147-A177-3AD203B41FA5}">
                      <a16:colId xmlns:a16="http://schemas.microsoft.com/office/drawing/2014/main" val="2044519172"/>
                    </a:ext>
                  </a:extLst>
                </a:gridCol>
                <a:gridCol w="3332347">
                  <a:extLst>
                    <a:ext uri="{9D8B030D-6E8A-4147-A177-3AD203B41FA5}">
                      <a16:colId xmlns:a16="http://schemas.microsoft.com/office/drawing/2014/main" val="1641948062"/>
                    </a:ext>
                  </a:extLst>
                </a:gridCol>
              </a:tblGrid>
              <a:tr h="379673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zh-TW" altLang="en-US" sz="1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As-Is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To-Be</a:t>
                      </a: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Benefit</a:t>
                      </a: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658816"/>
                  </a:ext>
                </a:extLst>
              </a:tr>
              <a:tr h="9673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生成資料混合訓練</a:t>
                      </a: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SzPct val="50000"/>
                        <a:buFont typeface="Wingdings" panose="05000000000000000000" pitchFamily="2" charset="2"/>
                        <a:buNone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設備異常的紀錄鮮少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SzPct val="90000"/>
                        <a:buFont typeface="+mj-lt"/>
                        <a:buNone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生成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正常樣本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和真實數據資料進行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混合訓練</a:t>
                      </a: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+mj-lt"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使異常偵測模型能學習正常樣本完整之資料輪廓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+mj-lt"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改善決策邊界樣本的偵測能力。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形狀指標漏檢率有</a:t>
                      </a:r>
                      <a:r>
                        <a:rPr lang="en-US" altLang="zh-TW" sz="1200" b="1" kern="1200" dirty="0">
                          <a:solidFill>
                            <a:srgbClr val="0000FF"/>
                          </a:solidFill>
                          <a:latin typeface="Calibri" panose="020F0502020204030204" pitchFamily="34" charset="0"/>
                          <a:ea typeface="微軟正黑體" panose="020B0604030504040204" pitchFamily="34" charset="-120"/>
                          <a:cs typeface="Calibri" panose="020F0502020204030204" pitchFamily="34" charset="0"/>
                        </a:rPr>
                        <a:t>8% - 63% </a:t>
                      </a:r>
                      <a:r>
                        <a:rPr lang="zh-TW" altLang="en-US" sz="1200" b="1" kern="1200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+mn-cs"/>
                        </a:rPr>
                        <a:t>的下降</a:t>
                      </a:r>
                      <a:r>
                        <a:rPr lang="zh-TW" altLang="en-US" sz="1200" b="1" kern="120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+mn-cs"/>
                        </a:rPr>
                        <a:t>，</a:t>
                      </a:r>
                      <a:r>
                        <a:rPr lang="zh-TW" altLang="en-US" sz="1200" b="1" kern="1200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+mn-cs"/>
                        </a:rPr>
                        <a:t>分佈指標下降</a:t>
                      </a:r>
                      <a:r>
                        <a:rPr lang="en-US" altLang="zh-TW" sz="1200" b="1" kern="1200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  <a:cs typeface="+mn-cs"/>
                        </a:rPr>
                        <a:t>15%-48%</a:t>
                      </a:r>
                      <a:endParaRPr lang="zh-TW" altLang="en-US" sz="1200" b="1" kern="1200" dirty="0">
                        <a:solidFill>
                          <a:srgbClr val="0000FF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31935"/>
                  </a:ext>
                </a:extLst>
              </a:tr>
              <a:tr h="1873683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16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異常偵測</a:t>
                      </a:r>
                    </a:p>
                  </a:txBody>
                  <a:tcPr marL="66798" marR="66798" marT="33399" marB="33399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傳統監督式學習方法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altLang="zh-TW" sz="1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非監督式機器學習方法</a:t>
                      </a: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使用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非監督式深度學習框架</a:t>
                      </a:r>
                      <a:r>
                        <a:rPr lang="en-US" altLang="zh-TW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LSTM-DAGMM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，透過深度學習模型在學習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時間序列資料非線性特徵同時擬合正常資料之資料分佈</a:t>
                      </a:r>
                      <a:endParaRPr lang="en-US" altLang="zh-TW" sz="1200" b="1" dirty="0">
                        <a:solidFill>
                          <a:srgbClr val="0000FF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將資料進行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時域特徵之轉換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，觀察序列在短時間變化之表現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+mj-lt"/>
                        <a:buNone/>
                        <a:tabLst/>
                        <a:defRPr/>
                      </a:pPr>
                      <a:endParaRPr lang="en-US" altLang="zh-TW" sz="1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非監督式學習無須進行資料標記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DAGMM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透過深度學習之特性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進行重構學習和密度估計的聯合優化。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壓縮網路進行序列表現的學習，估計網路進行資料分佈之學習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90000"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時域轉換特徵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捕捉正常狀態下瞬時變化之界線</a:t>
                      </a: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809389"/>
                  </a:ext>
                </a:extLst>
              </a:tr>
              <a:tr h="1873683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TW" altLang="en-US" sz="1200" dirty="0"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單一指標進行異常偵測</a:t>
                      </a: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SzPct val="90000"/>
                        <a:buFont typeface="+mj-lt"/>
                        <a:buNone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建構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三種異常偵測指標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進行偵測，</a:t>
                      </a: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DAGMM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生成形狀指標以及分佈指標，瞬時指標由時域特徵轉換而成，由三種指標進行多面向異常偵測。</a:t>
                      </a:r>
                      <a:endParaRPr lang="en-US" altLang="zh-TW" sz="1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SzPct val="90000"/>
                        <a:buFont typeface="+mj-lt"/>
                        <a:buNone/>
                      </a:pPr>
                      <a:r>
                        <a:rPr lang="en-US" altLang="zh-TW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1.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形狀指標：序列原始表現之異常</a:t>
                      </a:r>
                      <a:endParaRPr lang="en-US" altLang="zh-TW" sz="1200" b="1" dirty="0">
                        <a:solidFill>
                          <a:srgbClr val="0000FF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SzPct val="90000"/>
                        <a:buFont typeface="+mj-lt"/>
                        <a:buNone/>
                      </a:pPr>
                      <a:r>
                        <a:rPr lang="en-US" altLang="zh-TW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分佈指標：序列潛在特徵分佈之異常</a:t>
                      </a:r>
                      <a:endParaRPr lang="en-US" altLang="zh-TW" sz="1200" b="1" dirty="0">
                        <a:solidFill>
                          <a:srgbClr val="0000FF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SzPct val="90000"/>
                        <a:buFont typeface="+mj-lt"/>
                        <a:buNone/>
                      </a:pPr>
                      <a:r>
                        <a:rPr lang="en-US" altLang="zh-TW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瞬時指標：序列在短時間變化之異常</a:t>
                      </a: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SzPct val="90000"/>
                        <a:buFont typeface="+mj-lt"/>
                        <a:buNone/>
                      </a:pP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利用三種指標進行多面向之異常偵測，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三種指標能夠互補相互不足的地方</a:t>
                      </a:r>
                      <a:r>
                        <a:rPr lang="zh-TW" altLang="en-US" sz="1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。和以往單一面向進行偵測的方法相比，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準確率平均能達到</a:t>
                      </a:r>
                      <a:r>
                        <a:rPr lang="en-US" altLang="zh-TW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9</a:t>
                      </a:r>
                      <a:r>
                        <a:rPr lang="zh-TW" altLang="en-US" sz="1200" b="1" dirty="0">
                          <a:solidFill>
                            <a:srgbClr val="0000FF"/>
                          </a:solidFill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成</a:t>
                      </a:r>
                      <a:endParaRPr lang="en-US" altLang="zh-TW" sz="1200" b="1" dirty="0">
                        <a:solidFill>
                          <a:srgbClr val="0000FF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indent="0" algn="l">
                        <a:lnSpc>
                          <a:spcPct val="150000"/>
                        </a:lnSpc>
                        <a:buSzPct val="90000"/>
                        <a:buFont typeface="+mj-lt"/>
                        <a:buNone/>
                      </a:pPr>
                      <a:endParaRPr lang="en-US" altLang="zh-TW" sz="1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63034" marR="63034" marT="31517" marB="31517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412896"/>
                  </a:ext>
                </a:extLst>
              </a:tr>
            </a:tbl>
          </a:graphicData>
        </a:graphic>
      </p:graphicFrame>
      <p:grpSp>
        <p:nvGrpSpPr>
          <p:cNvPr id="15" name="群組 14">
            <a:extLst>
              <a:ext uri="{FF2B5EF4-FFF2-40B4-BE49-F238E27FC236}">
                <a16:creationId xmlns:a16="http://schemas.microsoft.com/office/drawing/2014/main" id="{9AF7DCE9-0FBD-40F4-AA24-978CE30A0528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16" name="五邊形 12">
              <a:extLst>
                <a:ext uri="{FF2B5EF4-FFF2-40B4-BE49-F238E27FC236}">
                  <a16:creationId xmlns:a16="http://schemas.microsoft.com/office/drawing/2014/main" id="{0FFD6F58-0CEB-4160-9E22-5594A840F676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Introduction</a:t>
              </a:r>
            </a:p>
          </p:txBody>
        </p:sp>
        <p:sp>
          <p:nvSpPr>
            <p:cNvPr id="17" name="五邊形 13">
              <a:extLst>
                <a:ext uri="{FF2B5EF4-FFF2-40B4-BE49-F238E27FC236}">
                  <a16:creationId xmlns:a16="http://schemas.microsoft.com/office/drawing/2014/main" id="{B1050F99-B32C-48BF-A31D-EEE0B9C9B90A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Proposed method</a:t>
              </a:r>
            </a:p>
          </p:txBody>
        </p:sp>
        <p:sp>
          <p:nvSpPr>
            <p:cNvPr id="18" name="五邊形 14">
              <a:extLst>
                <a:ext uri="{FF2B5EF4-FFF2-40B4-BE49-F238E27FC236}">
                  <a16:creationId xmlns:a16="http://schemas.microsoft.com/office/drawing/2014/main" id="{40318D81-5843-4A26-9844-B39645EEEB70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19" name="五邊形 16">
              <a:extLst>
                <a:ext uri="{FF2B5EF4-FFF2-40B4-BE49-F238E27FC236}">
                  <a16:creationId xmlns:a16="http://schemas.microsoft.com/office/drawing/2014/main" id="{3F92883B-1FAB-49D1-BAC0-CEE76CEE696A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104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平行四邊形 42">
            <a:extLst>
              <a:ext uri="{FF2B5EF4-FFF2-40B4-BE49-F238E27FC236}">
                <a16:creationId xmlns:a16="http://schemas.microsoft.com/office/drawing/2014/main" id="{9970097F-99DD-4E66-AB51-238B6FEB351E}"/>
              </a:ext>
            </a:extLst>
          </p:cNvPr>
          <p:cNvSpPr/>
          <p:nvPr/>
        </p:nvSpPr>
        <p:spPr>
          <a:xfrm>
            <a:off x="2534479" y="-1"/>
            <a:ext cx="2872407" cy="6858000"/>
          </a:xfrm>
          <a:prstGeom prst="parallelogram">
            <a:avLst>
              <a:gd name="adj" fmla="val 62301"/>
            </a:avLst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平行四邊形 44">
            <a:extLst>
              <a:ext uri="{FF2B5EF4-FFF2-40B4-BE49-F238E27FC236}">
                <a16:creationId xmlns:a16="http://schemas.microsoft.com/office/drawing/2014/main" id="{6D3F903E-340B-4A18-8ACA-649822D49260}"/>
              </a:ext>
            </a:extLst>
          </p:cNvPr>
          <p:cNvSpPr/>
          <p:nvPr/>
        </p:nvSpPr>
        <p:spPr>
          <a:xfrm>
            <a:off x="2872421" y="-1"/>
            <a:ext cx="2872407" cy="6858000"/>
          </a:xfrm>
          <a:prstGeom prst="parallelogram">
            <a:avLst>
              <a:gd name="adj" fmla="val 623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平行四邊形 72">
            <a:extLst>
              <a:ext uri="{FF2B5EF4-FFF2-40B4-BE49-F238E27FC236}">
                <a16:creationId xmlns:a16="http://schemas.microsoft.com/office/drawing/2014/main" id="{62D0E91E-83F4-403E-8527-82D8BA096686}"/>
              </a:ext>
            </a:extLst>
          </p:cNvPr>
          <p:cNvSpPr/>
          <p:nvPr/>
        </p:nvSpPr>
        <p:spPr>
          <a:xfrm>
            <a:off x="3226076" y="4647169"/>
            <a:ext cx="1674733" cy="830997"/>
          </a:xfrm>
          <a:prstGeom prst="parallelogram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72" name="平行四邊形 71">
            <a:extLst>
              <a:ext uri="{FF2B5EF4-FFF2-40B4-BE49-F238E27FC236}">
                <a16:creationId xmlns:a16="http://schemas.microsoft.com/office/drawing/2014/main" id="{0C2B6327-9B5A-4AB9-B4C4-C9FD8A537E1A}"/>
              </a:ext>
            </a:extLst>
          </p:cNvPr>
          <p:cNvSpPr/>
          <p:nvPr/>
        </p:nvSpPr>
        <p:spPr>
          <a:xfrm>
            <a:off x="3532544" y="3461551"/>
            <a:ext cx="1674733" cy="830997"/>
          </a:xfrm>
          <a:prstGeom prst="parallelogram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3200">
              <a:solidFill>
                <a:srgbClr val="00A98B"/>
              </a:solidFill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" name="平行四邊形 70">
            <a:extLst>
              <a:ext uri="{FF2B5EF4-FFF2-40B4-BE49-F238E27FC236}">
                <a16:creationId xmlns:a16="http://schemas.microsoft.com/office/drawing/2014/main" id="{AFF32D97-B7FF-45B3-B3CF-ED74361EB98D}"/>
              </a:ext>
            </a:extLst>
          </p:cNvPr>
          <p:cNvSpPr/>
          <p:nvPr/>
        </p:nvSpPr>
        <p:spPr>
          <a:xfrm>
            <a:off x="3872136" y="2178444"/>
            <a:ext cx="1674734" cy="830997"/>
          </a:xfrm>
          <a:prstGeom prst="parallelogram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70" name="平行四邊形 69">
            <a:extLst>
              <a:ext uri="{FF2B5EF4-FFF2-40B4-BE49-F238E27FC236}">
                <a16:creationId xmlns:a16="http://schemas.microsoft.com/office/drawing/2014/main" id="{06FB3351-F8C2-485F-A41F-E70CCCC86DC0}"/>
              </a:ext>
            </a:extLst>
          </p:cNvPr>
          <p:cNvSpPr/>
          <p:nvPr/>
        </p:nvSpPr>
        <p:spPr>
          <a:xfrm>
            <a:off x="4145455" y="1060431"/>
            <a:ext cx="1674734" cy="830997"/>
          </a:xfrm>
          <a:prstGeom prst="parallelogram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>
              <a:solidFill>
                <a:srgbClr val="00A98B"/>
              </a:solidFill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流程圖: 人工輸入 22">
            <a:extLst>
              <a:ext uri="{FF2B5EF4-FFF2-40B4-BE49-F238E27FC236}">
                <a16:creationId xmlns:a16="http://schemas.microsoft.com/office/drawing/2014/main" id="{42CDA277-9AF7-453D-9682-8757D6A0663F}"/>
              </a:ext>
            </a:extLst>
          </p:cNvPr>
          <p:cNvSpPr/>
          <p:nvPr/>
        </p:nvSpPr>
        <p:spPr>
          <a:xfrm rot="5400000" flipH="1">
            <a:off x="452233" y="1525654"/>
            <a:ext cx="2902225" cy="3806690"/>
          </a:xfrm>
          <a:prstGeom prst="flowChartManualInput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>
              <a:solidFill>
                <a:srgbClr val="00A98B"/>
              </a:solidFill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文本框 33">
            <a:extLst>
              <a:ext uri="{FF2B5EF4-FFF2-40B4-BE49-F238E27FC236}">
                <a16:creationId xmlns:a16="http://schemas.microsoft.com/office/drawing/2014/main" id="{88C241E6-95ED-43F5-BDCF-58E2862E9682}"/>
              </a:ext>
            </a:extLst>
          </p:cNvPr>
          <p:cNvSpPr txBox="1"/>
          <p:nvPr/>
        </p:nvSpPr>
        <p:spPr>
          <a:xfrm>
            <a:off x="4740140" y="1052307"/>
            <a:ext cx="960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51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t>01</a:t>
            </a:r>
            <a:endParaRPr kumimoji="0" lang="en-US" altLang="zh-CN" sz="4800" b="1" i="0" u="none" strike="noStrike" kern="0" cap="none" spc="0" normalizeH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文本框 33">
            <a:extLst>
              <a:ext uri="{FF2B5EF4-FFF2-40B4-BE49-F238E27FC236}">
                <a16:creationId xmlns:a16="http://schemas.microsoft.com/office/drawing/2014/main" id="{33E230D5-C349-4F03-9662-B4EC82134003}"/>
              </a:ext>
            </a:extLst>
          </p:cNvPr>
          <p:cNvSpPr txBox="1"/>
          <p:nvPr/>
        </p:nvSpPr>
        <p:spPr>
          <a:xfrm>
            <a:off x="4322701" y="2160438"/>
            <a:ext cx="960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51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t>02</a:t>
            </a:r>
            <a:endParaRPr kumimoji="0" lang="en-US" altLang="zh-CN" sz="4800" b="1" i="0" u="none" strike="noStrike" kern="0" cap="none" spc="0" normalizeH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9" name="文本框 33">
            <a:extLst>
              <a:ext uri="{FF2B5EF4-FFF2-40B4-BE49-F238E27FC236}">
                <a16:creationId xmlns:a16="http://schemas.microsoft.com/office/drawing/2014/main" id="{606C4B73-5BA9-4245-81E8-1E58D173D727}"/>
              </a:ext>
            </a:extLst>
          </p:cNvPr>
          <p:cNvSpPr txBox="1"/>
          <p:nvPr/>
        </p:nvSpPr>
        <p:spPr>
          <a:xfrm>
            <a:off x="4024531" y="3445692"/>
            <a:ext cx="960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51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t>03</a:t>
            </a:r>
            <a:endParaRPr kumimoji="0" lang="en-US" altLang="zh-CN" sz="4800" b="1" i="0" u="none" strike="noStrike" kern="0" cap="none" spc="0" normalizeH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文本框 33">
            <a:extLst>
              <a:ext uri="{FF2B5EF4-FFF2-40B4-BE49-F238E27FC236}">
                <a16:creationId xmlns:a16="http://schemas.microsoft.com/office/drawing/2014/main" id="{504575D8-55A3-4E4B-A646-D4F5DABB4745}"/>
              </a:ext>
            </a:extLst>
          </p:cNvPr>
          <p:cNvSpPr txBox="1"/>
          <p:nvPr/>
        </p:nvSpPr>
        <p:spPr>
          <a:xfrm>
            <a:off x="3706482" y="4647169"/>
            <a:ext cx="960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51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0" cap="none" spc="0" normalizeH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t>04</a:t>
            </a:r>
            <a:endParaRPr kumimoji="0" lang="en-US" altLang="zh-CN" sz="4800" b="1" i="0" u="none" strike="noStrike" kern="0" cap="none" spc="0" normalizeH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文本框 33">
            <a:extLst>
              <a:ext uri="{FF2B5EF4-FFF2-40B4-BE49-F238E27FC236}">
                <a16:creationId xmlns:a16="http://schemas.microsoft.com/office/drawing/2014/main" id="{E2F626CC-5A00-4A00-87FE-68C1B9036898}"/>
              </a:ext>
            </a:extLst>
          </p:cNvPr>
          <p:cNvSpPr txBox="1"/>
          <p:nvPr/>
        </p:nvSpPr>
        <p:spPr>
          <a:xfrm>
            <a:off x="289918" y="2948818"/>
            <a:ext cx="2850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51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kern="0" dirty="0">
                <a:latin typeface="Calibri" panose="020F0502020204030204" pitchFamily="34" charset="0"/>
              </a:rPr>
              <a:t>Content</a:t>
            </a:r>
            <a:endParaRPr kumimoji="0" lang="en-US" altLang="zh-CN" sz="6000" b="1" i="0" u="none" strike="noStrike" kern="0" cap="none" spc="0" normalizeH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53" name="文本框 33">
            <a:extLst>
              <a:ext uri="{FF2B5EF4-FFF2-40B4-BE49-F238E27FC236}">
                <a16:creationId xmlns:a16="http://schemas.microsoft.com/office/drawing/2014/main" id="{42D1A958-8E31-4890-8405-BCA95CF15223}"/>
              </a:ext>
            </a:extLst>
          </p:cNvPr>
          <p:cNvSpPr txBox="1"/>
          <p:nvPr/>
        </p:nvSpPr>
        <p:spPr>
          <a:xfrm>
            <a:off x="6350253" y="1149797"/>
            <a:ext cx="3316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512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2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+mn-cs"/>
              </a:rPr>
              <a:t>Introduction</a:t>
            </a:r>
          </a:p>
        </p:txBody>
      </p:sp>
      <p:sp>
        <p:nvSpPr>
          <p:cNvPr id="61" name="文本框 33">
            <a:extLst>
              <a:ext uri="{FF2B5EF4-FFF2-40B4-BE49-F238E27FC236}">
                <a16:creationId xmlns:a16="http://schemas.microsoft.com/office/drawing/2014/main" id="{25356007-BBD5-4668-80C4-CF39CA8AE06B}"/>
              </a:ext>
            </a:extLst>
          </p:cNvPr>
          <p:cNvSpPr txBox="1"/>
          <p:nvPr/>
        </p:nvSpPr>
        <p:spPr>
          <a:xfrm>
            <a:off x="5936140" y="2257928"/>
            <a:ext cx="434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51230">
              <a:defRPr/>
            </a:pPr>
            <a:r>
              <a:rPr lang="en-US" altLang="zh-CN" sz="3600" b="1" dirty="0">
                <a:solidFill>
                  <a:schemeClr val="accent1">
                    <a:lumMod val="25000"/>
                  </a:schemeClr>
                </a:solidFill>
                <a:latin typeface="Calibri" panose="020F0502020204030204" pitchFamily="34" charset="0"/>
              </a:rPr>
              <a:t>Proposed method</a:t>
            </a:r>
          </a:p>
        </p:txBody>
      </p:sp>
      <p:sp>
        <p:nvSpPr>
          <p:cNvPr id="63" name="文本框 33">
            <a:extLst>
              <a:ext uri="{FF2B5EF4-FFF2-40B4-BE49-F238E27FC236}">
                <a16:creationId xmlns:a16="http://schemas.microsoft.com/office/drawing/2014/main" id="{0162D62B-3139-4FA1-8FF5-CA87E19B8EDD}"/>
              </a:ext>
            </a:extLst>
          </p:cNvPr>
          <p:cNvSpPr txBox="1"/>
          <p:nvPr/>
        </p:nvSpPr>
        <p:spPr>
          <a:xfrm>
            <a:off x="5644011" y="3543841"/>
            <a:ext cx="462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51230">
              <a:defRPr/>
            </a:pPr>
            <a:r>
              <a:rPr lang="en-US" altLang="zh-CN" sz="3600" b="1" dirty="0">
                <a:solidFill>
                  <a:schemeClr val="accent1">
                    <a:lumMod val="25000"/>
                  </a:schemeClr>
                </a:solidFill>
                <a:latin typeface="Calibri" panose="020F0502020204030204" pitchFamily="34" charset="0"/>
              </a:rPr>
              <a:t>Experiment result</a:t>
            </a:r>
          </a:p>
        </p:txBody>
      </p:sp>
      <p:sp>
        <p:nvSpPr>
          <p:cNvPr id="64" name="文本框 33">
            <a:extLst>
              <a:ext uri="{FF2B5EF4-FFF2-40B4-BE49-F238E27FC236}">
                <a16:creationId xmlns:a16="http://schemas.microsoft.com/office/drawing/2014/main" id="{86630C4D-D56A-4598-9F17-A35AB43ECE60}"/>
              </a:ext>
            </a:extLst>
          </p:cNvPr>
          <p:cNvSpPr txBox="1"/>
          <p:nvPr/>
        </p:nvSpPr>
        <p:spPr>
          <a:xfrm>
            <a:off x="5321864" y="4744659"/>
            <a:ext cx="4750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51230">
              <a:defRPr/>
            </a:pPr>
            <a:r>
              <a:rPr lang="en-US" altLang="zh-CN" sz="3600" b="1" dirty="0">
                <a:solidFill>
                  <a:schemeClr val="accent1">
                    <a:lumMod val="25000"/>
                  </a:schemeClr>
                </a:solidFill>
                <a:latin typeface="Calibri" panose="020F0502020204030204" pitchFamily="34" charset="0"/>
              </a:rPr>
              <a:t>Conclusion</a:t>
            </a:r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BA0909A3-A6BA-40D3-BB0E-EF7BA57E1DD5}"/>
              </a:ext>
            </a:extLst>
          </p:cNvPr>
          <p:cNvCxnSpPr/>
          <p:nvPr/>
        </p:nvCxnSpPr>
        <p:spPr>
          <a:xfrm flipV="1">
            <a:off x="5606715" y="1873778"/>
            <a:ext cx="4461293" cy="8124"/>
          </a:xfrm>
          <a:prstGeom prst="line">
            <a:avLst/>
          </a:prstGeom>
          <a:solidFill>
            <a:srgbClr val="376092"/>
          </a:solidFill>
          <a:ln w="19050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6200CE28-BA20-43FE-AFAB-2029214B62DB}"/>
              </a:ext>
            </a:extLst>
          </p:cNvPr>
          <p:cNvCxnSpPr/>
          <p:nvPr/>
        </p:nvCxnSpPr>
        <p:spPr>
          <a:xfrm flipV="1">
            <a:off x="5336153" y="2981230"/>
            <a:ext cx="4461293" cy="8124"/>
          </a:xfrm>
          <a:prstGeom prst="line">
            <a:avLst/>
          </a:prstGeom>
          <a:solidFill>
            <a:srgbClr val="376092"/>
          </a:solidFill>
          <a:ln w="19050">
            <a:solidFill>
              <a:srgbClr val="FFC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3BA71524-5D7B-4568-AAD4-ACCA98755335}"/>
              </a:ext>
            </a:extLst>
          </p:cNvPr>
          <p:cNvCxnSpPr/>
          <p:nvPr/>
        </p:nvCxnSpPr>
        <p:spPr>
          <a:xfrm flipV="1">
            <a:off x="4987585" y="4268565"/>
            <a:ext cx="4461293" cy="8124"/>
          </a:xfrm>
          <a:prstGeom prst="line">
            <a:avLst/>
          </a:prstGeom>
          <a:solidFill>
            <a:srgbClr val="376092"/>
          </a:solidFill>
          <a:ln w="19050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DDA66A15-2EC1-4EA2-8CDF-E33F0741E030}"/>
              </a:ext>
            </a:extLst>
          </p:cNvPr>
          <p:cNvCxnSpPr/>
          <p:nvPr/>
        </p:nvCxnSpPr>
        <p:spPr>
          <a:xfrm flipV="1">
            <a:off x="4681554" y="5443655"/>
            <a:ext cx="4461293" cy="8124"/>
          </a:xfrm>
          <a:prstGeom prst="line">
            <a:avLst/>
          </a:prstGeom>
          <a:solidFill>
            <a:srgbClr val="376092"/>
          </a:solidFill>
          <a:ln w="19050">
            <a:solidFill>
              <a:srgbClr val="FFC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2" name="直角三角形 81">
            <a:extLst>
              <a:ext uri="{FF2B5EF4-FFF2-40B4-BE49-F238E27FC236}">
                <a16:creationId xmlns:a16="http://schemas.microsoft.com/office/drawing/2014/main" id="{1CBB606C-1154-4012-84D5-B6CFBF106E88}"/>
              </a:ext>
            </a:extLst>
          </p:cNvPr>
          <p:cNvSpPr/>
          <p:nvPr/>
        </p:nvSpPr>
        <p:spPr>
          <a:xfrm flipV="1">
            <a:off x="2543582" y="4878088"/>
            <a:ext cx="511240" cy="1979910"/>
          </a:xfrm>
          <a:prstGeom prst="rtTriangle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直角三角形 82">
            <a:extLst>
              <a:ext uri="{FF2B5EF4-FFF2-40B4-BE49-F238E27FC236}">
                <a16:creationId xmlns:a16="http://schemas.microsoft.com/office/drawing/2014/main" id="{DE0F7BF8-F6D4-4EAA-A245-BCA5DF1C6D39}"/>
              </a:ext>
            </a:extLst>
          </p:cNvPr>
          <p:cNvSpPr/>
          <p:nvPr/>
        </p:nvSpPr>
        <p:spPr>
          <a:xfrm flipV="1">
            <a:off x="2533852" y="4872187"/>
            <a:ext cx="511240" cy="1979910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  <a:alpha val="10000"/>
                </a:schemeClr>
              </a:gs>
              <a:gs pos="50000">
                <a:schemeClr val="accent2">
                  <a:lumMod val="0"/>
                  <a:lumOff val="100000"/>
                  <a:alpha val="20000"/>
                </a:schemeClr>
              </a:gs>
              <a:gs pos="100000">
                <a:schemeClr val="bg1">
                  <a:lumMod val="75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3200">
              <a:solidFill>
                <a:srgbClr val="00A98B"/>
              </a:solidFill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25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標題 1">
            <a:extLst>
              <a:ext uri="{FF2B5EF4-FFF2-40B4-BE49-F238E27FC236}">
                <a16:creationId xmlns:a16="http://schemas.microsoft.com/office/drawing/2014/main" id="{A6B62C44-BE6F-4300-8AD4-4A344E812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66" y="531218"/>
            <a:ext cx="5794153" cy="1314207"/>
          </a:xfrm>
        </p:spPr>
        <p:txBody>
          <a:bodyPr>
            <a:normAutofit/>
          </a:bodyPr>
          <a:lstStyle/>
          <a:p>
            <a:r>
              <a:rPr kumimoji="1" lang="en-US" altLang="zh-TW" sz="2400" b="1" dirty="0">
                <a:latin typeface="Calibri" panose="020F0502020204030204" pitchFamily="34" charset="0"/>
                <a:ea typeface="Georgia" charset="0"/>
                <a:cs typeface="Georgia" charset="0"/>
              </a:rPr>
              <a:t>DMS cleaning machine – data description</a:t>
            </a:r>
            <a:endParaRPr kumimoji="1" lang="zh-TW" altLang="en-US" sz="2400" b="1" dirty="0"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5376114-E11E-4A5E-9B3A-2D66F813804E}"/>
              </a:ext>
            </a:extLst>
          </p:cNvPr>
          <p:cNvSpPr/>
          <p:nvPr/>
        </p:nvSpPr>
        <p:spPr>
          <a:xfrm>
            <a:off x="428776" y="772652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40" name="直接连接符 26">
            <a:extLst>
              <a:ext uri="{FF2B5EF4-FFF2-40B4-BE49-F238E27FC236}">
                <a16:creationId xmlns:a16="http://schemas.microsoft.com/office/drawing/2014/main" id="{8DEF7370-6230-4F50-862F-751600C848D5}"/>
              </a:ext>
            </a:extLst>
          </p:cNvPr>
          <p:cNvCxnSpPr/>
          <p:nvPr/>
        </p:nvCxnSpPr>
        <p:spPr>
          <a:xfrm>
            <a:off x="721384" y="772652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文字方塊 23">
            <a:extLst>
              <a:ext uri="{FF2B5EF4-FFF2-40B4-BE49-F238E27FC236}">
                <a16:creationId xmlns:a16="http://schemas.microsoft.com/office/drawing/2014/main" id="{DCAFAF9E-AD48-4ABE-8C7B-50566578F145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11A5BB81-6C3C-4354-888D-2DF02C46ADDC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pic>
        <p:nvPicPr>
          <p:cNvPr id="58" name="Picture 2" descr="「台北科技大學」的圖片搜尋結果">
            <a:extLst>
              <a:ext uri="{FF2B5EF4-FFF2-40B4-BE49-F238E27FC236}">
                <a16:creationId xmlns:a16="http://schemas.microsoft.com/office/drawing/2014/main" id="{029E7A04-FF80-4C89-BF1D-28CEA49B2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群組 67">
            <a:extLst>
              <a:ext uri="{FF2B5EF4-FFF2-40B4-BE49-F238E27FC236}">
                <a16:creationId xmlns:a16="http://schemas.microsoft.com/office/drawing/2014/main" id="{299BACA4-41BA-4EFE-8C20-A68C640A8354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69" name="五邊形 12">
              <a:extLst>
                <a:ext uri="{FF2B5EF4-FFF2-40B4-BE49-F238E27FC236}">
                  <a16:creationId xmlns:a16="http://schemas.microsoft.com/office/drawing/2014/main" id="{86902635-A791-4E93-B2B8-9ECCF5B39552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Introduction</a:t>
              </a:r>
            </a:p>
          </p:txBody>
        </p:sp>
        <p:sp>
          <p:nvSpPr>
            <p:cNvPr id="70" name="五邊形 13">
              <a:extLst>
                <a:ext uri="{FF2B5EF4-FFF2-40B4-BE49-F238E27FC236}">
                  <a16:creationId xmlns:a16="http://schemas.microsoft.com/office/drawing/2014/main" id="{178D9E0D-D261-4ADC-BE86-ABBE2415FECF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Proposed method</a:t>
              </a:r>
            </a:p>
          </p:txBody>
        </p:sp>
        <p:sp>
          <p:nvSpPr>
            <p:cNvPr id="76" name="五邊形 14">
              <a:extLst>
                <a:ext uri="{FF2B5EF4-FFF2-40B4-BE49-F238E27FC236}">
                  <a16:creationId xmlns:a16="http://schemas.microsoft.com/office/drawing/2014/main" id="{320E5E8C-B75A-4FE5-BAEA-CAF76C5F7A52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77" name="五邊形 16">
              <a:extLst>
                <a:ext uri="{FF2B5EF4-FFF2-40B4-BE49-F238E27FC236}">
                  <a16:creationId xmlns:a16="http://schemas.microsoft.com/office/drawing/2014/main" id="{260A291B-2249-4031-8EC1-6A39071A61EF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BD0444B6-753B-4273-9FA2-C2F1B9FDD5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7"/>
          <a:stretch/>
        </p:blipFill>
        <p:spPr>
          <a:xfrm>
            <a:off x="7612736" y="2319128"/>
            <a:ext cx="4416704" cy="236960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700FE00-B6CF-4519-B70B-BFD7C872DC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662" b="30312"/>
          <a:stretch/>
        </p:blipFill>
        <p:spPr>
          <a:xfrm>
            <a:off x="-104708" y="5570104"/>
            <a:ext cx="6330793" cy="874992"/>
          </a:xfrm>
          <a:prstGeom prst="rect">
            <a:avLst/>
          </a:prstGeom>
        </p:spPr>
      </p:pic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613EF2DD-41B6-48C5-9FF5-5ACA95A7D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976762"/>
              </p:ext>
            </p:extLst>
          </p:nvPr>
        </p:nvGraphicFramePr>
        <p:xfrm>
          <a:off x="268607" y="1710403"/>
          <a:ext cx="7206458" cy="33021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0601">
                  <a:extLst>
                    <a:ext uri="{9D8B030D-6E8A-4147-A177-3AD203B41FA5}">
                      <a16:colId xmlns:a16="http://schemas.microsoft.com/office/drawing/2014/main" val="1035190690"/>
                    </a:ext>
                  </a:extLst>
                </a:gridCol>
                <a:gridCol w="1951465">
                  <a:extLst>
                    <a:ext uri="{9D8B030D-6E8A-4147-A177-3AD203B41FA5}">
                      <a16:colId xmlns:a16="http://schemas.microsoft.com/office/drawing/2014/main" val="4285831160"/>
                    </a:ext>
                  </a:extLst>
                </a:gridCol>
                <a:gridCol w="2629595">
                  <a:extLst>
                    <a:ext uri="{9D8B030D-6E8A-4147-A177-3AD203B41FA5}">
                      <a16:colId xmlns:a16="http://schemas.microsoft.com/office/drawing/2014/main" val="2540055896"/>
                    </a:ext>
                  </a:extLst>
                </a:gridCol>
                <a:gridCol w="1314797">
                  <a:extLst>
                    <a:ext uri="{9D8B030D-6E8A-4147-A177-3AD203B41FA5}">
                      <a16:colId xmlns:a16="http://schemas.microsoft.com/office/drawing/2014/main" val="159599012"/>
                    </a:ext>
                  </a:extLst>
                </a:gridCol>
              </a:tblGrid>
              <a:tr h="733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Axis name</a:t>
                      </a: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Collection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time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Sample quantity</a:t>
                      </a:r>
                      <a:endParaRPr lang="zh-TW" altLang="en-US" sz="1600" b="1" dirty="0"/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Sequence length(s)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261933"/>
                  </a:ext>
                </a:extLst>
              </a:tr>
              <a:tr h="3669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TR UNIT</a:t>
                      </a: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2022/11/09-2022/11/15</a:t>
                      </a: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4836 Samples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55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627323"/>
                  </a:ext>
                </a:extLst>
              </a:tr>
              <a:tr h="3669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LD UP Y</a:t>
                      </a: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3706 Samples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836854"/>
                  </a:ext>
                </a:extLst>
              </a:tr>
              <a:tr h="3669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LD UP Z</a:t>
                      </a: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3439 Samples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50</a:t>
                      </a: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417412"/>
                  </a:ext>
                </a:extLst>
              </a:tr>
              <a:tr h="3669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LD LOW</a:t>
                      </a: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3528 Samples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60</a:t>
                      </a: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263577"/>
                  </a:ext>
                </a:extLst>
              </a:tr>
              <a:tr h="3669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UL UP Y</a:t>
                      </a: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2580 Samples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45</a:t>
                      </a: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389112"/>
                  </a:ext>
                </a:extLst>
              </a:tr>
              <a:tr h="3669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UL UP Z</a:t>
                      </a: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3578 Samples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80</a:t>
                      </a: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170531"/>
                  </a:ext>
                </a:extLst>
              </a:tr>
              <a:tr h="3669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UL LOW</a:t>
                      </a: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u="none" strike="noStrike" dirty="0"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3321 Samples</a:t>
                      </a:r>
                      <a:endParaRPr lang="en-US" alt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Gill Sans MT" panose="020B0502020104020203" pitchFamily="34" charset="0"/>
                        <a:ea typeface="微軟正黑體" panose="020B0604030504040204" pitchFamily="34" charset="-120"/>
                      </a:endParaRP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ill Sans MT" panose="020B0502020104020203" pitchFamily="34" charset="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7644" marR="7644" marT="764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724722"/>
                  </a:ext>
                </a:extLst>
              </a:tr>
            </a:tbl>
          </a:graphicData>
        </a:graphic>
      </p:graphicFrame>
      <p:pic>
        <p:nvPicPr>
          <p:cNvPr id="17" name="圖片 16">
            <a:extLst>
              <a:ext uri="{FF2B5EF4-FFF2-40B4-BE49-F238E27FC236}">
                <a16:creationId xmlns:a16="http://schemas.microsoft.com/office/drawing/2014/main" id="{1276D2F7-7F9B-424A-B7A2-E55018C09A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975" b="-1"/>
          <a:stretch/>
        </p:blipFill>
        <p:spPr>
          <a:xfrm>
            <a:off x="6293582" y="5611217"/>
            <a:ext cx="5735858" cy="79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5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6AA7619-91A3-4E15-9EB0-DFF838AF22BF}"/>
              </a:ext>
            </a:extLst>
          </p:cNvPr>
          <p:cNvSpPr/>
          <p:nvPr/>
        </p:nvSpPr>
        <p:spPr>
          <a:xfrm>
            <a:off x="430089" y="691663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0A98B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4E8BCCD-0AA4-401A-B4D8-A4300FACFC6E}"/>
              </a:ext>
            </a:extLst>
          </p:cNvPr>
          <p:cNvGrpSpPr/>
          <p:nvPr/>
        </p:nvGrpSpPr>
        <p:grpSpPr>
          <a:xfrm>
            <a:off x="213414" y="54237"/>
            <a:ext cx="976954" cy="1450797"/>
            <a:chOff x="224490" y="74790"/>
            <a:chExt cx="976954" cy="1450797"/>
          </a:xfrm>
        </p:grpSpPr>
        <p:pic>
          <p:nvPicPr>
            <p:cNvPr id="8" name="Picture 2" descr="「台北科技大學」的圖片搜尋結果">
              <a:extLst>
                <a:ext uri="{FF2B5EF4-FFF2-40B4-BE49-F238E27FC236}">
                  <a16:creationId xmlns:a16="http://schemas.microsoft.com/office/drawing/2014/main" id="{6239D77C-F430-4E60-8D58-AF4C2A2541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490" y="74790"/>
              <a:ext cx="976954" cy="574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直接连接符 26">
              <a:extLst>
                <a:ext uri="{FF2B5EF4-FFF2-40B4-BE49-F238E27FC236}">
                  <a16:creationId xmlns:a16="http://schemas.microsoft.com/office/drawing/2014/main" id="{ACAFF4C0-DE46-431E-90D0-F4F9FC297AC9}"/>
                </a:ext>
              </a:extLst>
            </p:cNvPr>
            <p:cNvCxnSpPr/>
            <p:nvPr/>
          </p:nvCxnSpPr>
          <p:spPr>
            <a:xfrm>
              <a:off x="736267" y="734285"/>
              <a:ext cx="0" cy="79130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方塊 23">
            <a:extLst>
              <a:ext uri="{FF2B5EF4-FFF2-40B4-BE49-F238E27FC236}">
                <a16:creationId xmlns:a16="http://schemas.microsoft.com/office/drawing/2014/main" id="{EB71CE58-A665-4EAF-88E3-83A4DD3E21F1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smtClean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Georgia" charset="0"/>
                <a:cs typeface="Georgia" charset="0"/>
              </a:rPr>
              <a:t>7</a:t>
            </a:fld>
            <a:endParaRPr kumimoji="1" lang="zh-TW" altLang="en-US" sz="1600" dirty="0">
              <a:solidFill>
                <a:schemeClr val="bg1">
                  <a:lumMod val="50000"/>
                </a:schemeClr>
              </a:solidFill>
              <a:latin typeface="Georgia" panose="02040502050405020303" pitchFamily="18" charset="0"/>
              <a:ea typeface="Georgia" charset="0"/>
              <a:cs typeface="Georgia" charset="0"/>
            </a:endParaRP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ADF07164-3491-48F4-9D80-C92C18E0BC92}"/>
              </a:ext>
            </a:extLst>
          </p:cNvPr>
          <p:cNvSpPr txBox="1">
            <a:spLocks/>
          </p:cNvSpPr>
          <p:nvPr/>
        </p:nvSpPr>
        <p:spPr>
          <a:xfrm>
            <a:off x="841484" y="605450"/>
            <a:ext cx="11005955" cy="963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Propose Method – training stage</a:t>
            </a:r>
            <a:endParaRPr kumimoji="1" lang="en-US" altLang="zh-TW" sz="2400" b="1" dirty="0">
              <a:solidFill>
                <a:prstClr val="black">
                  <a:lumMod val="85000"/>
                  <a:lumOff val="15000"/>
                </a:prstClr>
              </a:solidFill>
              <a:latin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319EF12-C962-4753-9D0C-CB1F6DB5B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67785"/>
            <a:ext cx="12192000" cy="4764690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63BF10CD-60EE-4224-868F-B8FF30E99C05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17" name="五邊形 12">
              <a:extLst>
                <a:ext uri="{FF2B5EF4-FFF2-40B4-BE49-F238E27FC236}">
                  <a16:creationId xmlns:a16="http://schemas.microsoft.com/office/drawing/2014/main" id="{80DF67FA-E418-42ED-A47F-268E06EF69EC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18" name="五邊形 13">
              <a:extLst>
                <a:ext uri="{FF2B5EF4-FFF2-40B4-BE49-F238E27FC236}">
                  <a16:creationId xmlns:a16="http://schemas.microsoft.com/office/drawing/2014/main" id="{58E2DF6E-538A-4DB6-9575-CD6506548C8C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Proposed method</a:t>
              </a:r>
            </a:p>
          </p:txBody>
        </p:sp>
        <p:sp>
          <p:nvSpPr>
            <p:cNvPr id="20" name="五邊形 14">
              <a:extLst>
                <a:ext uri="{FF2B5EF4-FFF2-40B4-BE49-F238E27FC236}">
                  <a16:creationId xmlns:a16="http://schemas.microsoft.com/office/drawing/2014/main" id="{D14F1B63-AD49-4AAA-9805-22A923CC4822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21" name="五邊形 16">
              <a:extLst>
                <a:ext uri="{FF2B5EF4-FFF2-40B4-BE49-F238E27FC236}">
                  <a16:creationId xmlns:a16="http://schemas.microsoft.com/office/drawing/2014/main" id="{603D9994-DDC3-4C71-A43D-0C7562531F6C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07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6AA7619-91A3-4E15-9EB0-DFF838AF22BF}"/>
              </a:ext>
            </a:extLst>
          </p:cNvPr>
          <p:cNvSpPr/>
          <p:nvPr/>
        </p:nvSpPr>
        <p:spPr>
          <a:xfrm>
            <a:off x="430089" y="691663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0A98B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4E8BCCD-0AA4-401A-B4D8-A4300FACFC6E}"/>
              </a:ext>
            </a:extLst>
          </p:cNvPr>
          <p:cNvGrpSpPr/>
          <p:nvPr/>
        </p:nvGrpSpPr>
        <p:grpSpPr>
          <a:xfrm>
            <a:off x="213414" y="54237"/>
            <a:ext cx="976954" cy="1450797"/>
            <a:chOff x="224490" y="74790"/>
            <a:chExt cx="976954" cy="1450797"/>
          </a:xfrm>
        </p:grpSpPr>
        <p:pic>
          <p:nvPicPr>
            <p:cNvPr id="8" name="Picture 2" descr="「台北科技大學」的圖片搜尋結果">
              <a:extLst>
                <a:ext uri="{FF2B5EF4-FFF2-40B4-BE49-F238E27FC236}">
                  <a16:creationId xmlns:a16="http://schemas.microsoft.com/office/drawing/2014/main" id="{6239D77C-F430-4E60-8D58-AF4C2A2541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490" y="74790"/>
              <a:ext cx="976954" cy="574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直接连接符 26">
              <a:extLst>
                <a:ext uri="{FF2B5EF4-FFF2-40B4-BE49-F238E27FC236}">
                  <a16:creationId xmlns:a16="http://schemas.microsoft.com/office/drawing/2014/main" id="{ACAFF4C0-DE46-431E-90D0-F4F9FC297AC9}"/>
                </a:ext>
              </a:extLst>
            </p:cNvPr>
            <p:cNvCxnSpPr/>
            <p:nvPr/>
          </p:nvCxnSpPr>
          <p:spPr>
            <a:xfrm>
              <a:off x="736267" y="734285"/>
              <a:ext cx="0" cy="79130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方塊 23">
            <a:extLst>
              <a:ext uri="{FF2B5EF4-FFF2-40B4-BE49-F238E27FC236}">
                <a16:creationId xmlns:a16="http://schemas.microsoft.com/office/drawing/2014/main" id="{EB71CE58-A665-4EAF-88E3-83A4DD3E21F1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smtClean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  <a:ea typeface="Georgia" charset="0"/>
                <a:cs typeface="Georgia" charset="0"/>
              </a:rPr>
              <a:t>8</a:t>
            </a:fld>
            <a:endParaRPr kumimoji="1" lang="zh-TW" altLang="en-US" sz="1600" dirty="0">
              <a:solidFill>
                <a:schemeClr val="bg1">
                  <a:lumMod val="50000"/>
                </a:schemeClr>
              </a:solidFill>
              <a:latin typeface="Georgia" panose="02040502050405020303" pitchFamily="18" charset="0"/>
              <a:ea typeface="Georgia" charset="0"/>
              <a:cs typeface="Georgia" charset="0"/>
            </a:endParaRP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ADF07164-3491-48F4-9D80-C92C18E0BC92}"/>
              </a:ext>
            </a:extLst>
          </p:cNvPr>
          <p:cNvSpPr txBox="1">
            <a:spLocks/>
          </p:cNvSpPr>
          <p:nvPr/>
        </p:nvSpPr>
        <p:spPr>
          <a:xfrm>
            <a:off x="841484" y="605450"/>
            <a:ext cx="11005955" cy="963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Propose Method – inference stage</a:t>
            </a:r>
            <a:endParaRPr kumimoji="1" lang="en-US" altLang="zh-TW" sz="2400" b="1" dirty="0">
              <a:solidFill>
                <a:prstClr val="black">
                  <a:lumMod val="85000"/>
                  <a:lumOff val="15000"/>
                </a:prstClr>
              </a:solidFill>
              <a:latin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5A4B00-6E6A-40CD-BD4D-0DA47F4C1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5034"/>
            <a:ext cx="12192000" cy="4976218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BF71893B-2C39-428E-A167-A42865E2A42F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29" name="五邊形 12">
              <a:extLst>
                <a:ext uri="{FF2B5EF4-FFF2-40B4-BE49-F238E27FC236}">
                  <a16:creationId xmlns:a16="http://schemas.microsoft.com/office/drawing/2014/main" id="{59AB051D-AF91-4C15-AEFB-B37AD0F96EC3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30" name="五邊形 13">
              <a:extLst>
                <a:ext uri="{FF2B5EF4-FFF2-40B4-BE49-F238E27FC236}">
                  <a16:creationId xmlns:a16="http://schemas.microsoft.com/office/drawing/2014/main" id="{B4213BC4-6541-4E40-ACE2-176041BB65F5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Proposed method</a:t>
              </a:r>
            </a:p>
          </p:txBody>
        </p:sp>
        <p:sp>
          <p:nvSpPr>
            <p:cNvPr id="31" name="五邊形 14">
              <a:extLst>
                <a:ext uri="{FF2B5EF4-FFF2-40B4-BE49-F238E27FC236}">
                  <a16:creationId xmlns:a16="http://schemas.microsoft.com/office/drawing/2014/main" id="{9D91BF7A-524F-43B1-A675-047C2D6F9601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32" name="五邊形 16">
              <a:extLst>
                <a:ext uri="{FF2B5EF4-FFF2-40B4-BE49-F238E27FC236}">
                  <a16:creationId xmlns:a16="http://schemas.microsoft.com/office/drawing/2014/main" id="{290EAE32-85D6-42E7-B81C-926A96A77250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7088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標題 1">
            <a:extLst>
              <a:ext uri="{FF2B5EF4-FFF2-40B4-BE49-F238E27FC236}">
                <a16:creationId xmlns:a16="http://schemas.microsoft.com/office/drawing/2014/main" id="{12854073-B384-41E7-9CDB-AC4476A9D6AE}"/>
              </a:ext>
            </a:extLst>
          </p:cNvPr>
          <p:cNvSpPr txBox="1">
            <a:spLocks/>
          </p:cNvSpPr>
          <p:nvPr/>
        </p:nvSpPr>
        <p:spPr>
          <a:xfrm>
            <a:off x="805748" y="485706"/>
            <a:ext cx="5317649" cy="1314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Aft>
                <a:spcPts val="600"/>
              </a:spcAft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+mn-lt"/>
                <a:ea typeface="微軟正黑體" panose="020B0604030504040204" pitchFamily="34" charset="-120"/>
              </a:rPr>
              <a:t>Data Generation - Time-Series GAN</a:t>
            </a:r>
            <a:endParaRPr kumimoji="1" lang="en-US" altLang="zh-TW" sz="2400" b="1" dirty="0">
              <a:solidFill>
                <a:prstClr val="black">
                  <a:lumMod val="85000"/>
                  <a:lumOff val="15000"/>
                </a:prstClr>
              </a:solidFill>
              <a:latin typeface="+mn-lt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2B4BCE7-8687-4B47-A0A3-8DCD6D485658}"/>
              </a:ext>
            </a:extLst>
          </p:cNvPr>
          <p:cNvSpPr/>
          <p:nvPr/>
        </p:nvSpPr>
        <p:spPr>
          <a:xfrm>
            <a:off x="429053" y="747159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7" name="Picture 2" descr="「台北科技大學」的圖片搜尋結果">
            <a:extLst>
              <a:ext uri="{FF2B5EF4-FFF2-40B4-BE49-F238E27FC236}">
                <a16:creationId xmlns:a16="http://schemas.microsoft.com/office/drawing/2014/main" id="{A96E6410-838E-4E07-BFB0-D5E29AA6D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0" y="74790"/>
            <a:ext cx="976954" cy="57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0479ACCD-090B-4919-9371-51D14A14A758}"/>
              </a:ext>
            </a:extLst>
          </p:cNvPr>
          <p:cNvSpPr/>
          <p:nvPr/>
        </p:nvSpPr>
        <p:spPr>
          <a:xfrm>
            <a:off x="443659" y="759685"/>
            <a:ext cx="207264" cy="791302"/>
          </a:xfrm>
          <a:prstGeom prst="rect">
            <a:avLst/>
          </a:prstGeom>
          <a:solidFill>
            <a:srgbClr val="376092"/>
          </a:solidFill>
          <a:ln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noProof="0">
              <a:ln>
                <a:noFill/>
              </a:ln>
              <a:solidFill>
                <a:srgbClr val="00A98B"/>
              </a:solidFill>
              <a:effectLst/>
              <a:uLnTx/>
              <a:uFillTx/>
              <a:latin typeface="Calibri" panose="020F050202020403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连接符 26">
            <a:extLst>
              <a:ext uri="{FF2B5EF4-FFF2-40B4-BE49-F238E27FC236}">
                <a16:creationId xmlns:a16="http://schemas.microsoft.com/office/drawing/2014/main" id="{013BF7FA-DCE8-4163-91DA-FCDEB4817DFD}"/>
              </a:ext>
            </a:extLst>
          </p:cNvPr>
          <p:cNvCxnSpPr/>
          <p:nvPr/>
        </p:nvCxnSpPr>
        <p:spPr>
          <a:xfrm>
            <a:off x="736267" y="759685"/>
            <a:ext cx="0" cy="7913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3">
            <a:extLst>
              <a:ext uri="{FF2B5EF4-FFF2-40B4-BE49-F238E27FC236}">
                <a16:creationId xmlns:a16="http://schemas.microsoft.com/office/drawing/2014/main" id="{6A7652B4-9F9F-4DCF-8EA4-EE85C61C7E54}"/>
              </a:ext>
            </a:extLst>
          </p:cNvPr>
          <p:cNvSpPr txBox="1"/>
          <p:nvPr/>
        </p:nvSpPr>
        <p:spPr>
          <a:xfrm>
            <a:off x="11509523" y="6403983"/>
            <a:ext cx="1785009" cy="34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0" i="0" u="none" strike="noStrike" kern="120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t>  </a:t>
            </a:r>
            <a:fld id="{9F01719C-F466-4CE8-852F-0BDF474F10FB}" type="slidenum">
              <a:rPr kumimoji="1" lang="en-US" altLang="zh-TW" sz="1600" b="0" i="0" u="none" strike="noStrike" kern="1200" cap="none" spc="0" normalizeH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Georgia" charset="0"/>
                <a:cs typeface="Georgia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TW" altLang="en-US" sz="1600" b="0" i="0" u="none" strike="noStrike" kern="1200" cap="none" spc="0" normalizeH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 pitchFamily="34" charset="0"/>
              <a:ea typeface="Georgia" charset="0"/>
              <a:cs typeface="Georgia" charset="0"/>
            </a:endParaRPr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8066B22D-D43A-43AF-837C-355D56B1A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3257" y="1527669"/>
            <a:ext cx="3296366" cy="1145166"/>
          </a:xfrm>
          <a:prstGeom prst="rect">
            <a:avLst/>
          </a:prstGeom>
        </p:spPr>
      </p:pic>
      <p:graphicFrame>
        <p:nvGraphicFramePr>
          <p:cNvPr id="64" name="物件 63">
            <a:extLst>
              <a:ext uri="{FF2B5EF4-FFF2-40B4-BE49-F238E27FC236}">
                <a16:creationId xmlns:a16="http://schemas.microsoft.com/office/drawing/2014/main" id="{70369C98-8E27-4FE2-984F-CB82CB7C8A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7276338"/>
              </p:ext>
            </p:extLst>
          </p:nvPr>
        </p:nvGraphicFramePr>
        <p:xfrm>
          <a:off x="6304968" y="3814023"/>
          <a:ext cx="3369591" cy="946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4" name="Equation" r:id="rId6" imgW="2260440" imgH="634680" progId="Equation.DSMT4">
                  <p:embed/>
                </p:oleObj>
              </mc:Choice>
              <mc:Fallback>
                <p:oleObj name="Equation" r:id="rId6" imgW="2260440" imgH="634680" progId="Equation.DSMT4">
                  <p:embed/>
                  <p:pic>
                    <p:nvPicPr>
                      <p:cNvPr id="33" name="物件 32">
                        <a:extLst>
                          <a:ext uri="{FF2B5EF4-FFF2-40B4-BE49-F238E27FC236}">
                            <a16:creationId xmlns:a16="http://schemas.microsoft.com/office/drawing/2014/main" id="{5A491790-4098-46AB-8643-67B657473C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04968" y="3814023"/>
                        <a:ext cx="3369591" cy="946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物件 64">
            <a:extLst>
              <a:ext uri="{FF2B5EF4-FFF2-40B4-BE49-F238E27FC236}">
                <a16:creationId xmlns:a16="http://schemas.microsoft.com/office/drawing/2014/main" id="{0731AB52-66D0-458B-BF4D-C448210205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2933890"/>
              </p:ext>
            </p:extLst>
          </p:nvPr>
        </p:nvGraphicFramePr>
        <p:xfrm>
          <a:off x="6304968" y="6203983"/>
          <a:ext cx="3369591" cy="394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5" name="Equation" r:id="rId8" imgW="2387520" imgH="279360" progId="Equation.DSMT4">
                  <p:embed/>
                </p:oleObj>
              </mc:Choice>
              <mc:Fallback>
                <p:oleObj name="Equation" r:id="rId8" imgW="2387520" imgH="279360" progId="Equation.DSMT4">
                  <p:embed/>
                  <p:pic>
                    <p:nvPicPr>
                      <p:cNvPr id="34" name="物件 33">
                        <a:extLst>
                          <a:ext uri="{FF2B5EF4-FFF2-40B4-BE49-F238E27FC236}">
                            <a16:creationId xmlns:a16="http://schemas.microsoft.com/office/drawing/2014/main" id="{308FF9FF-9948-4022-AF57-1A7C18908E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04968" y="6203983"/>
                        <a:ext cx="3369591" cy="394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矩形 66">
            <a:extLst>
              <a:ext uri="{FF2B5EF4-FFF2-40B4-BE49-F238E27FC236}">
                <a16:creationId xmlns:a16="http://schemas.microsoft.com/office/drawing/2014/main" id="{468EBF88-F091-4DDF-8F85-30E4530ED7A8}"/>
              </a:ext>
            </a:extLst>
          </p:cNvPr>
          <p:cNvSpPr/>
          <p:nvPr/>
        </p:nvSpPr>
        <p:spPr>
          <a:xfrm>
            <a:off x="6018433" y="5636891"/>
            <a:ext cx="2398644" cy="47111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Supervised loss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D9756502-A416-4B7E-A8C5-6D26892D9941}"/>
              </a:ext>
            </a:extLst>
          </p:cNvPr>
          <p:cNvSpPr/>
          <p:nvPr/>
        </p:nvSpPr>
        <p:spPr>
          <a:xfrm>
            <a:off x="6021457" y="978790"/>
            <a:ext cx="2398644" cy="471114"/>
          </a:xfrm>
          <a:prstGeom prst="rect">
            <a:avLst/>
          </a:prstGeom>
          <a:solidFill>
            <a:srgbClr val="92D050">
              <a:alpha val="30000"/>
            </a:srgb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Reconstructed loss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0B05A465-FF0E-45B0-987B-D81EC499DB5E}"/>
              </a:ext>
            </a:extLst>
          </p:cNvPr>
          <p:cNvSpPr/>
          <p:nvPr/>
        </p:nvSpPr>
        <p:spPr>
          <a:xfrm>
            <a:off x="6018433" y="3281066"/>
            <a:ext cx="2398644" cy="471114"/>
          </a:xfrm>
          <a:prstGeom prst="rect">
            <a:avLst/>
          </a:prstGeom>
          <a:solidFill>
            <a:srgbClr val="90BFD0">
              <a:alpha val="30000"/>
            </a:srgbClr>
          </a:solidFill>
          <a:ln w="28575">
            <a:solidFill>
              <a:srgbClr val="90BF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Unsupervised loss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A5204BA3-7DD8-4003-B9D3-4D934E73AE5E}"/>
              </a:ext>
            </a:extLst>
          </p:cNvPr>
          <p:cNvSpPr txBox="1"/>
          <p:nvPr/>
        </p:nvSpPr>
        <p:spPr>
          <a:xfrm>
            <a:off x="9674559" y="1449904"/>
            <a:ext cx="2286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prstClr val="black"/>
                </a:solidFill>
                <a:ea typeface="微軟正黑體"/>
              </a:rPr>
              <a:t>Step 1.</a:t>
            </a:r>
          </a:p>
          <a:p>
            <a:r>
              <a:rPr lang="en-US" altLang="zh-TW" b="1" dirty="0">
                <a:solidFill>
                  <a:prstClr val="black"/>
                </a:solidFill>
                <a:ea typeface="微軟正黑體"/>
              </a:rPr>
              <a:t>Autoencoder component training</a:t>
            </a:r>
            <a:endParaRPr lang="zh-TW" altLang="en-US" b="1" dirty="0">
              <a:solidFill>
                <a:prstClr val="black"/>
              </a:solidFill>
              <a:ea typeface="微軟正黑體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BA428173-0EE2-46EE-B45B-DA139FB052B6}"/>
              </a:ext>
            </a:extLst>
          </p:cNvPr>
          <p:cNvSpPr txBox="1"/>
          <p:nvPr/>
        </p:nvSpPr>
        <p:spPr>
          <a:xfrm>
            <a:off x="9674559" y="3741650"/>
            <a:ext cx="22863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prstClr val="black"/>
                </a:solidFill>
                <a:ea typeface="微軟正黑體"/>
              </a:rPr>
              <a:t>Step 2.</a:t>
            </a:r>
          </a:p>
          <a:p>
            <a:r>
              <a:rPr lang="en-US" altLang="zh-TW" sz="1600" b="1" dirty="0">
                <a:solidFill>
                  <a:prstClr val="black"/>
                </a:solidFill>
                <a:ea typeface="微軟正黑體"/>
              </a:rPr>
              <a:t>adversarial generation component training</a:t>
            </a:r>
            <a:endParaRPr lang="zh-TW" altLang="en-US" sz="1600" b="1" dirty="0">
              <a:solidFill>
                <a:prstClr val="black"/>
              </a:solidFill>
              <a:ea typeface="微軟正黑體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667D2826-4D6B-4BD9-BAA8-296FC903BD95}"/>
              </a:ext>
            </a:extLst>
          </p:cNvPr>
          <p:cNvSpPr txBox="1"/>
          <p:nvPr/>
        </p:nvSpPr>
        <p:spPr>
          <a:xfrm>
            <a:off x="9733069" y="5865429"/>
            <a:ext cx="22863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prstClr val="black"/>
                </a:solidFill>
                <a:ea typeface="微軟正黑體"/>
              </a:rPr>
              <a:t>Step 3.</a:t>
            </a:r>
          </a:p>
          <a:p>
            <a:r>
              <a:rPr lang="en-US" altLang="zh-TW" b="1" dirty="0">
                <a:solidFill>
                  <a:prstClr val="black"/>
                </a:solidFill>
                <a:ea typeface="微軟正黑體"/>
              </a:rPr>
              <a:t>Joint learning</a:t>
            </a:r>
            <a:endParaRPr lang="zh-TW" altLang="en-US" b="1" dirty="0">
              <a:solidFill>
                <a:prstClr val="black"/>
              </a:solidFill>
              <a:ea typeface="微軟正黑體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861141F-3511-4304-BF8A-759062B375FC}"/>
              </a:ext>
            </a:extLst>
          </p:cNvPr>
          <p:cNvCxnSpPr>
            <a:cxnSpLocks/>
          </p:cNvCxnSpPr>
          <p:nvPr/>
        </p:nvCxnSpPr>
        <p:spPr>
          <a:xfrm>
            <a:off x="8696325" y="2672835"/>
            <a:ext cx="0" cy="50482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2CAAF352-2305-463C-A75C-AC9F6FB60E5B}"/>
              </a:ext>
            </a:extLst>
          </p:cNvPr>
          <p:cNvCxnSpPr>
            <a:cxnSpLocks/>
          </p:cNvCxnSpPr>
          <p:nvPr/>
        </p:nvCxnSpPr>
        <p:spPr>
          <a:xfrm>
            <a:off x="8715375" y="4911210"/>
            <a:ext cx="0" cy="504825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A47657BB-1791-4DA5-9A00-A31A216A7A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807" y="1910084"/>
            <a:ext cx="5339838" cy="454301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FC8F9EC-C107-400D-9182-CF93403B8C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2213" y="485706"/>
            <a:ext cx="1448077" cy="61448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1B6EEC7-C587-41B3-8386-4598F0F84BDF}"/>
              </a:ext>
            </a:extLst>
          </p:cNvPr>
          <p:cNvSpPr/>
          <p:nvPr/>
        </p:nvSpPr>
        <p:spPr>
          <a:xfrm>
            <a:off x="8473395" y="980894"/>
            <a:ext cx="21343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prstClr val="black"/>
                </a:solidFill>
                <a:ea typeface="微軟正黑體"/>
              </a:rPr>
              <a:t>Encoding learning</a:t>
            </a:r>
            <a:endParaRPr lang="zh-TW" altLang="en-US" sz="2000" b="1" dirty="0">
              <a:solidFill>
                <a:prstClr val="black"/>
              </a:solidFill>
              <a:ea typeface="微軟正黑體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6F3F10-57DB-4FEC-8497-075F7A340A88}"/>
              </a:ext>
            </a:extLst>
          </p:cNvPr>
          <p:cNvSpPr/>
          <p:nvPr/>
        </p:nvSpPr>
        <p:spPr>
          <a:xfrm>
            <a:off x="8492445" y="3317878"/>
            <a:ext cx="1893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prstClr val="black"/>
                </a:solidFill>
                <a:ea typeface="微軟正黑體"/>
              </a:rPr>
              <a:t>Data generation</a:t>
            </a:r>
            <a:endParaRPr lang="zh-TW" altLang="en-US" sz="2000" b="1" dirty="0">
              <a:solidFill>
                <a:prstClr val="black"/>
              </a:solidFill>
              <a:ea typeface="微軟正黑體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6AEA2C3-6912-41CB-BF8D-464FFBD0B2C8}"/>
              </a:ext>
            </a:extLst>
          </p:cNvPr>
          <p:cNvSpPr/>
          <p:nvPr/>
        </p:nvSpPr>
        <p:spPr>
          <a:xfrm>
            <a:off x="670587" y="2394179"/>
            <a:ext cx="2102109" cy="141001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ysClr val="windowText" lastClr="000000"/>
                </a:solidFill>
              </a:rPr>
              <a:t>Recovery network</a:t>
            </a:r>
            <a:endParaRPr lang="zh-TW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3CED7C0-1CB4-4A67-A73B-B3D440474271}"/>
              </a:ext>
            </a:extLst>
          </p:cNvPr>
          <p:cNvSpPr/>
          <p:nvPr/>
        </p:nvSpPr>
        <p:spPr>
          <a:xfrm>
            <a:off x="631005" y="4524262"/>
            <a:ext cx="2102109" cy="141001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ysClr val="windowText" lastClr="000000"/>
                </a:solidFill>
              </a:rPr>
              <a:t>Embedding network</a:t>
            </a:r>
            <a:endParaRPr lang="zh-TW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23CFE5D-C6EC-42B6-9DA1-56CF804091F0}"/>
              </a:ext>
            </a:extLst>
          </p:cNvPr>
          <p:cNvSpPr/>
          <p:nvPr/>
        </p:nvSpPr>
        <p:spPr>
          <a:xfrm>
            <a:off x="3639307" y="2379581"/>
            <a:ext cx="2102109" cy="141001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ysClr val="windowText" lastClr="000000"/>
                </a:solidFill>
              </a:rPr>
              <a:t>Discriminant network</a:t>
            </a:r>
            <a:endParaRPr lang="zh-TW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865C8746-EF38-495E-882B-AA23B29AEA14}"/>
              </a:ext>
            </a:extLst>
          </p:cNvPr>
          <p:cNvSpPr/>
          <p:nvPr/>
        </p:nvSpPr>
        <p:spPr>
          <a:xfrm>
            <a:off x="3732115" y="4416339"/>
            <a:ext cx="2102109" cy="141001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ysClr val="windowText" lastClr="000000"/>
                </a:solidFill>
              </a:rPr>
              <a:t>Generate</a:t>
            </a:r>
          </a:p>
          <a:p>
            <a:pPr algn="ctr"/>
            <a:r>
              <a:rPr lang="en-US" altLang="zh-TW" sz="2000" dirty="0">
                <a:solidFill>
                  <a:sysClr val="windowText" lastClr="000000"/>
                </a:solidFill>
              </a:rPr>
              <a:t>network</a:t>
            </a:r>
            <a:endParaRPr lang="zh-TW" altLang="en-US" sz="2000" dirty="0">
              <a:solidFill>
                <a:sysClr val="windowText" lastClr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E65A604-73E5-44B9-9B68-8A959D7D9118}"/>
              </a:ext>
            </a:extLst>
          </p:cNvPr>
          <p:cNvSpPr/>
          <p:nvPr/>
        </p:nvSpPr>
        <p:spPr>
          <a:xfrm>
            <a:off x="3601069" y="1167026"/>
            <a:ext cx="12800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dirty="0"/>
              <a:t>(Yoon et al. 2019)</a:t>
            </a:r>
            <a:endParaRPr lang="zh-TW" altLang="en-US" sz="1200" dirty="0"/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70FDC793-4992-49E0-9465-137F25511915}"/>
              </a:ext>
            </a:extLst>
          </p:cNvPr>
          <p:cNvGrpSpPr/>
          <p:nvPr/>
        </p:nvGrpSpPr>
        <p:grpSpPr>
          <a:xfrm>
            <a:off x="1833160" y="222815"/>
            <a:ext cx="7574139" cy="228068"/>
            <a:chOff x="3" y="302483"/>
            <a:chExt cx="9280630" cy="584393"/>
          </a:xfrm>
        </p:grpSpPr>
        <p:sp>
          <p:nvSpPr>
            <p:cNvPr id="46" name="五邊形 12">
              <a:extLst>
                <a:ext uri="{FF2B5EF4-FFF2-40B4-BE49-F238E27FC236}">
                  <a16:creationId xmlns:a16="http://schemas.microsoft.com/office/drawing/2014/main" id="{53503A79-4F72-4FB6-A1AD-07302B6FE2FF}"/>
                </a:ext>
              </a:extLst>
            </p:cNvPr>
            <p:cNvSpPr/>
            <p:nvPr/>
          </p:nvSpPr>
          <p:spPr>
            <a:xfrm>
              <a:off x="3" y="302483"/>
              <a:ext cx="2061141" cy="584393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</a:rPr>
                <a:t>Introduction</a:t>
              </a:r>
            </a:p>
          </p:txBody>
        </p:sp>
        <p:sp>
          <p:nvSpPr>
            <p:cNvPr id="47" name="五邊形 13">
              <a:extLst>
                <a:ext uri="{FF2B5EF4-FFF2-40B4-BE49-F238E27FC236}">
                  <a16:creationId xmlns:a16="http://schemas.microsoft.com/office/drawing/2014/main" id="{D6AC4558-0DD9-4DC3-9E52-660CA33F1678}"/>
                </a:ext>
              </a:extLst>
            </p:cNvPr>
            <p:cNvSpPr/>
            <p:nvPr/>
          </p:nvSpPr>
          <p:spPr>
            <a:xfrm>
              <a:off x="2061144" y="309426"/>
              <a:ext cx="2195548" cy="57597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Proposed method</a:t>
              </a:r>
            </a:p>
          </p:txBody>
        </p:sp>
        <p:sp>
          <p:nvSpPr>
            <p:cNvPr id="48" name="五邊形 14">
              <a:extLst>
                <a:ext uri="{FF2B5EF4-FFF2-40B4-BE49-F238E27FC236}">
                  <a16:creationId xmlns:a16="http://schemas.microsoft.com/office/drawing/2014/main" id="{1C5AC123-66FD-4A8B-837F-0312BCB658DA}"/>
                </a:ext>
              </a:extLst>
            </p:cNvPr>
            <p:cNvSpPr/>
            <p:nvPr/>
          </p:nvSpPr>
          <p:spPr>
            <a:xfrm>
              <a:off x="4256692" y="302484"/>
              <a:ext cx="2417377" cy="559598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Experiment result</a:t>
              </a:r>
            </a:p>
          </p:txBody>
        </p:sp>
        <p:sp>
          <p:nvSpPr>
            <p:cNvPr id="51" name="五邊形 16">
              <a:extLst>
                <a:ext uri="{FF2B5EF4-FFF2-40B4-BE49-F238E27FC236}">
                  <a16:creationId xmlns:a16="http://schemas.microsoft.com/office/drawing/2014/main" id="{254137E9-15FF-41F3-8F25-C6BB95ABB75D}"/>
                </a:ext>
              </a:extLst>
            </p:cNvPr>
            <p:cNvSpPr/>
            <p:nvPr/>
          </p:nvSpPr>
          <p:spPr>
            <a:xfrm>
              <a:off x="6674068" y="302483"/>
              <a:ext cx="2606565" cy="55265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zh-TW" sz="1200" b="1" kern="0" dirty="0">
                  <a:solidFill>
                    <a:prstClr val="black"/>
                  </a:solidFill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44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8" grpId="0" animBg="1"/>
      <p:bldP spid="39" grpId="0" animBg="1"/>
      <p:bldP spid="40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灰階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30787</TotalTime>
  <Words>3817</Words>
  <Application>Microsoft Office PowerPoint</Application>
  <PresentationFormat>寬螢幕</PresentationFormat>
  <Paragraphs>1098</Paragraphs>
  <Slides>38</Slides>
  <Notes>37</Notes>
  <HiddenSlides>2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53" baseType="lpstr">
      <vt:lpstr>等线</vt:lpstr>
      <vt:lpstr>微软雅黑</vt:lpstr>
      <vt:lpstr>Noto Sans CJK SC Regular</vt:lpstr>
      <vt:lpstr>微軟正黑體</vt:lpstr>
      <vt:lpstr>新細明體</vt:lpstr>
      <vt:lpstr>Arial</vt:lpstr>
      <vt:lpstr>Calibri</vt:lpstr>
      <vt:lpstr>Calibri Light</vt:lpstr>
      <vt:lpstr>Georgia</vt:lpstr>
      <vt:lpstr>Gill Sans MT</vt:lpstr>
      <vt:lpstr>Times New Roman</vt:lpstr>
      <vt:lpstr>Wingdings</vt:lpstr>
      <vt:lpstr>Office 佈景主題</vt:lpstr>
      <vt:lpstr>1_Office 佈景主題</vt:lpstr>
      <vt:lpstr>Equation</vt:lpstr>
      <vt:lpstr>PowerPoint 簡報</vt:lpstr>
      <vt:lpstr>Background</vt:lpstr>
      <vt:lpstr>PowerPoint 簡報</vt:lpstr>
      <vt:lpstr>PowerPoint 簡報</vt:lpstr>
      <vt:lpstr>PowerPoint 簡報</vt:lpstr>
      <vt:lpstr>DMS cleaning machine – data description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莊佳臻</dc:creator>
  <cp:lastModifiedBy>莊佳臻</cp:lastModifiedBy>
  <cp:revision>658</cp:revision>
  <dcterms:created xsi:type="dcterms:W3CDTF">2022-11-07T06:49:02Z</dcterms:created>
  <dcterms:modified xsi:type="dcterms:W3CDTF">2023-08-29T12:13:14Z</dcterms:modified>
</cp:coreProperties>
</file>